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5" r:id="rId2"/>
    <p:sldId id="266" r:id="rId3"/>
    <p:sldId id="267" r:id="rId4"/>
    <p:sldId id="261" r:id="rId5"/>
    <p:sldId id="262" r:id="rId6"/>
    <p:sldId id="263" r:id="rId7"/>
    <p:sldId id="268" r:id="rId8"/>
    <p:sldId id="272" r:id="rId9"/>
    <p:sldId id="271" r:id="rId10"/>
    <p:sldId id="274" r:id="rId11"/>
    <p:sldId id="273" r:id="rId12"/>
    <p:sldId id="275" r:id="rId13"/>
    <p:sldId id="276" r:id="rId14"/>
    <p:sldId id="277" r:id="rId15"/>
    <p:sldId id="278" r:id="rId16"/>
    <p:sldId id="270" r:id="rId17"/>
    <p:sldId id="279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2150" autoAdjust="0"/>
  </p:normalViewPr>
  <p:slideViewPr>
    <p:cSldViewPr snapToGrid="0">
      <p:cViewPr varScale="1">
        <p:scale>
          <a:sx n="82" d="100"/>
          <a:sy n="82" d="100"/>
        </p:scale>
        <p:origin x="1656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7B47F3-A14E-4238-8E61-20EE1410B249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0C0FC38A-E276-4D8D-BE28-EB4F1039931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0" i="0" dirty="0"/>
            <a:t>Airbnb is an online marketplace that connects people who want to rent out their property with people who are looking for accommodations, typically for short stays.</a:t>
          </a:r>
          <a:endParaRPr lang="en-US" sz="1400" dirty="0"/>
        </a:p>
      </dgm:t>
    </dgm:pt>
    <dgm:pt modelId="{B3CFD9D1-7F1E-40F3-838E-FADA45EE6C47}" type="parTrans" cxnId="{B6DE61D5-3D12-4226-9E97-59B50DA5AAF5}">
      <dgm:prSet/>
      <dgm:spPr/>
      <dgm:t>
        <a:bodyPr/>
        <a:lstStyle/>
        <a:p>
          <a:endParaRPr lang="en-US"/>
        </a:p>
      </dgm:t>
    </dgm:pt>
    <dgm:pt modelId="{EC110F75-6373-4CAF-9011-2D151D4017F4}" type="sibTrans" cxnId="{B6DE61D5-3D12-4226-9E97-59B50DA5AAF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42B4BF3-3D58-45FC-A47B-D32482D08AB5}">
      <dgm:prSet custT="1"/>
      <dgm:spPr>
        <a:noFill/>
        <a:ln>
          <a:noFill/>
        </a:ln>
        <a:effectLst/>
      </dgm:spPr>
      <dgm:t>
        <a:bodyPr spcFirstLastPara="0" vert="horz" wrap="square" lIns="0" tIns="0" rIns="0" bIns="0" numCol="1" spcCol="1270" anchor="ctr" anchorCtr="0"/>
        <a:lstStyle/>
        <a:p>
          <a:pPr>
            <a:lnSpc>
              <a:spcPct val="100000"/>
            </a:lnSpc>
          </a:pPr>
          <a:r>
            <a:rPr lang="en-US" sz="14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+mj-lt"/>
              <a:ea typeface="+mn-ea"/>
              <a:cs typeface="+mn-cs"/>
            </a:rPr>
            <a:t>Airbnb</a:t>
          </a:r>
          <a:r>
            <a:rPr lang="en-US" sz="1400" b="0" i="0" kern="1200" dirty="0">
              <a:latin typeface="+mj-lt"/>
            </a:rPr>
            <a:t> offers hosts a relatively easy way to earn some income from their </a:t>
          </a:r>
          <a:r>
            <a:rPr lang="en-US" sz="14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+mj-lt"/>
              <a:ea typeface="+mn-ea"/>
              <a:cs typeface="+mn-cs"/>
            </a:rPr>
            <a:t>property</a:t>
          </a:r>
          <a:r>
            <a:rPr lang="en-US" sz="1400" b="0" i="0" kern="1200" dirty="0">
              <a:latin typeface="+mj-lt"/>
            </a:rPr>
            <a:t>.</a:t>
          </a:r>
          <a:endParaRPr lang="en-US" sz="1400" kern="1200" dirty="0">
            <a:latin typeface="+mj-lt"/>
          </a:endParaRPr>
        </a:p>
      </dgm:t>
    </dgm:pt>
    <dgm:pt modelId="{078327AB-9295-4E39-B93C-811290911701}" type="parTrans" cxnId="{5FCAF062-B140-4960-B879-40E8B31ED2EE}">
      <dgm:prSet/>
      <dgm:spPr/>
      <dgm:t>
        <a:bodyPr/>
        <a:lstStyle/>
        <a:p>
          <a:endParaRPr lang="en-US"/>
        </a:p>
      </dgm:t>
    </dgm:pt>
    <dgm:pt modelId="{7CA2825D-9963-4ABE-B3DC-3F7641CAB6BF}" type="sibTrans" cxnId="{5FCAF062-B140-4960-B879-40E8B31ED2E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A065318-EAAC-4DD2-97BD-3DC53C4631A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0" i="0" dirty="0"/>
            <a:t>Guests often find that Airbnb rentals are cheaper and homier than hotels.</a:t>
          </a:r>
          <a:endParaRPr lang="en-US" sz="1400" dirty="0"/>
        </a:p>
      </dgm:t>
    </dgm:pt>
    <dgm:pt modelId="{8AFBBEC3-BFFF-4FC4-A2CD-05AAA9417304}" type="parTrans" cxnId="{CBA1BB95-7FF7-48BE-BEBD-606C6E7E66B7}">
      <dgm:prSet/>
      <dgm:spPr/>
      <dgm:t>
        <a:bodyPr/>
        <a:lstStyle/>
        <a:p>
          <a:endParaRPr lang="en-US"/>
        </a:p>
      </dgm:t>
    </dgm:pt>
    <dgm:pt modelId="{CAFD076B-86F2-493B-A294-967AFECD93B2}" type="sibTrans" cxnId="{CBA1BB95-7FF7-48BE-BEBD-606C6E7E66B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9C8FDB3-A2DA-4B2B-A9A2-E52F432A325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0" i="0" dirty="0"/>
            <a:t>Airbnb makes the bulk of its revenue by charging fees to both guests and hosts.</a:t>
          </a:r>
          <a:endParaRPr lang="en-US" sz="1400" dirty="0"/>
        </a:p>
      </dgm:t>
    </dgm:pt>
    <dgm:pt modelId="{39248AB9-9E63-45E3-95CD-890D9932DA14}" type="parTrans" cxnId="{0880F698-C2D0-4186-B17C-9ECD89E191FD}">
      <dgm:prSet/>
      <dgm:spPr/>
      <dgm:t>
        <a:bodyPr/>
        <a:lstStyle/>
        <a:p>
          <a:endParaRPr lang="en-US"/>
        </a:p>
      </dgm:t>
    </dgm:pt>
    <dgm:pt modelId="{D6F8F879-3522-40A9-B52B-0398F3CE5103}" type="sibTrans" cxnId="{0880F698-C2D0-4186-B17C-9ECD89E191FD}">
      <dgm:prSet/>
      <dgm:spPr/>
      <dgm:t>
        <a:bodyPr/>
        <a:lstStyle/>
        <a:p>
          <a:endParaRPr lang="en-US"/>
        </a:p>
      </dgm:t>
    </dgm:pt>
    <dgm:pt modelId="{C28F3C4E-54E3-44B5-9856-90BF0966958A}" type="pres">
      <dgm:prSet presAssocID="{DA7B47F3-A14E-4238-8E61-20EE1410B249}" presName="root" presStyleCnt="0">
        <dgm:presLayoutVars>
          <dgm:dir/>
          <dgm:resizeHandles val="exact"/>
        </dgm:presLayoutVars>
      </dgm:prSet>
      <dgm:spPr/>
    </dgm:pt>
    <dgm:pt modelId="{ADFB4D1F-901E-429A-B6E1-10FB4E8E65DC}" type="pres">
      <dgm:prSet presAssocID="{DA7B47F3-A14E-4238-8E61-20EE1410B249}" presName="container" presStyleCnt="0">
        <dgm:presLayoutVars>
          <dgm:dir/>
          <dgm:resizeHandles val="exact"/>
        </dgm:presLayoutVars>
      </dgm:prSet>
      <dgm:spPr/>
    </dgm:pt>
    <dgm:pt modelId="{2AF0A2CA-9E5F-4A8D-9C10-93B0A28DDEBF}" type="pres">
      <dgm:prSet presAssocID="{0C0FC38A-E276-4D8D-BE28-EB4F10399316}" presName="compNode" presStyleCnt="0"/>
      <dgm:spPr/>
    </dgm:pt>
    <dgm:pt modelId="{829A47A7-3408-4418-A8B3-D9622D5D706C}" type="pres">
      <dgm:prSet presAssocID="{0C0FC38A-E276-4D8D-BE28-EB4F10399316}" presName="iconBgRect" presStyleLbl="bgShp" presStyleIdx="0" presStyleCnt="4"/>
      <dgm:spPr/>
    </dgm:pt>
    <dgm:pt modelId="{482A26D3-DBC0-4751-8A22-AE3487F4DB4E}" type="pres">
      <dgm:prSet presAssocID="{0C0FC38A-E276-4D8D-BE28-EB4F1039931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ilding"/>
        </a:ext>
      </dgm:extLst>
    </dgm:pt>
    <dgm:pt modelId="{FD06A87A-4C11-48AC-91F7-7E3471EF2F59}" type="pres">
      <dgm:prSet presAssocID="{0C0FC38A-E276-4D8D-BE28-EB4F10399316}" presName="spaceRect" presStyleCnt="0"/>
      <dgm:spPr/>
    </dgm:pt>
    <dgm:pt modelId="{01A75FF5-D4E9-4428-80AA-FEF83D3068E2}" type="pres">
      <dgm:prSet presAssocID="{0C0FC38A-E276-4D8D-BE28-EB4F10399316}" presName="textRect" presStyleLbl="revTx" presStyleIdx="0" presStyleCnt="4" custScaleX="123496" custScaleY="148278" custLinFactNeighborX="7103" custLinFactNeighborY="10377">
        <dgm:presLayoutVars>
          <dgm:chMax val="1"/>
          <dgm:chPref val="1"/>
        </dgm:presLayoutVars>
      </dgm:prSet>
      <dgm:spPr/>
    </dgm:pt>
    <dgm:pt modelId="{BE543956-FAF6-45F2-8EFF-081E003C3A6D}" type="pres">
      <dgm:prSet presAssocID="{EC110F75-6373-4CAF-9011-2D151D4017F4}" presName="sibTrans" presStyleLbl="sibTrans2D1" presStyleIdx="0" presStyleCnt="0"/>
      <dgm:spPr/>
    </dgm:pt>
    <dgm:pt modelId="{87D07AFE-19CD-463D-B5D6-53A8C914E62F}" type="pres">
      <dgm:prSet presAssocID="{842B4BF3-3D58-45FC-A47B-D32482D08AB5}" presName="compNode" presStyleCnt="0"/>
      <dgm:spPr/>
    </dgm:pt>
    <dgm:pt modelId="{8BE85C9E-E8BF-4BFA-9A23-C05B00683C6B}" type="pres">
      <dgm:prSet presAssocID="{842B4BF3-3D58-45FC-A47B-D32482D08AB5}" presName="iconBgRect" presStyleLbl="bgShp" presStyleIdx="1" presStyleCnt="4"/>
      <dgm:spPr/>
    </dgm:pt>
    <dgm:pt modelId="{C9581975-9158-4381-BC86-8339AF40D0CA}" type="pres">
      <dgm:prSet presAssocID="{842B4BF3-3D58-45FC-A47B-D32482D08AB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gloo"/>
        </a:ext>
      </dgm:extLst>
    </dgm:pt>
    <dgm:pt modelId="{755F483D-0514-4356-849A-268F1216B666}" type="pres">
      <dgm:prSet presAssocID="{842B4BF3-3D58-45FC-A47B-D32482D08AB5}" presName="spaceRect" presStyleCnt="0"/>
      <dgm:spPr/>
    </dgm:pt>
    <dgm:pt modelId="{6531F8BC-9B5C-4DA2-BD52-6C70F1BB8DB9}" type="pres">
      <dgm:prSet presAssocID="{842B4BF3-3D58-45FC-A47B-D32482D08AB5}" presName="textRect" presStyleLbl="revTx" presStyleIdx="1" presStyleCnt="4" custLinFactNeighborX="-1897" custLinFactNeighborY="-12748">
        <dgm:presLayoutVars>
          <dgm:chMax val="1"/>
          <dgm:chPref val="1"/>
        </dgm:presLayoutVars>
      </dgm:prSet>
      <dgm:spPr>
        <a:xfrm>
          <a:off x="4152243" y="1352620"/>
          <a:ext cx="1831716" cy="777091"/>
        </a:xfrm>
        <a:prstGeom prst="rect">
          <a:avLst/>
        </a:prstGeom>
      </dgm:spPr>
    </dgm:pt>
    <dgm:pt modelId="{FB8FB7B2-D122-42F5-9101-7A80E956B800}" type="pres">
      <dgm:prSet presAssocID="{7CA2825D-9963-4ABE-B3DC-3F7641CAB6BF}" presName="sibTrans" presStyleLbl="sibTrans2D1" presStyleIdx="0" presStyleCnt="0"/>
      <dgm:spPr/>
    </dgm:pt>
    <dgm:pt modelId="{C794DE06-9239-4BE6-8D08-AA71C4852F42}" type="pres">
      <dgm:prSet presAssocID="{DA065318-EAAC-4DD2-97BD-3DC53C4631A7}" presName="compNode" presStyleCnt="0"/>
      <dgm:spPr/>
    </dgm:pt>
    <dgm:pt modelId="{2BBCDDF9-3AF9-4D06-A3B6-CE05BD2A2393}" type="pres">
      <dgm:prSet presAssocID="{DA065318-EAAC-4DD2-97BD-3DC53C4631A7}" presName="iconBgRect" presStyleLbl="bgShp" presStyleIdx="2" presStyleCnt="4"/>
      <dgm:spPr/>
    </dgm:pt>
    <dgm:pt modelId="{C5094329-FB9B-4263-9201-95652410C874}" type="pres">
      <dgm:prSet presAssocID="{DA065318-EAAC-4DD2-97BD-3DC53C4631A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d"/>
        </a:ext>
      </dgm:extLst>
    </dgm:pt>
    <dgm:pt modelId="{C7FF974D-4616-4F72-9569-E1969A15469D}" type="pres">
      <dgm:prSet presAssocID="{DA065318-EAAC-4DD2-97BD-3DC53C4631A7}" presName="spaceRect" presStyleCnt="0"/>
      <dgm:spPr/>
    </dgm:pt>
    <dgm:pt modelId="{FF4EDBA9-0A35-4AB7-9CE1-21BFAE4920EB}" type="pres">
      <dgm:prSet presAssocID="{DA065318-EAAC-4DD2-97BD-3DC53C4631A7}" presName="textRect" presStyleLbl="revTx" presStyleIdx="2" presStyleCnt="4">
        <dgm:presLayoutVars>
          <dgm:chMax val="1"/>
          <dgm:chPref val="1"/>
        </dgm:presLayoutVars>
      </dgm:prSet>
      <dgm:spPr/>
    </dgm:pt>
    <dgm:pt modelId="{37C73D62-A375-4791-B6FD-B5D806F1C6B5}" type="pres">
      <dgm:prSet presAssocID="{CAFD076B-86F2-493B-A294-967AFECD93B2}" presName="sibTrans" presStyleLbl="sibTrans2D1" presStyleIdx="0" presStyleCnt="0"/>
      <dgm:spPr/>
    </dgm:pt>
    <dgm:pt modelId="{959E83D0-E714-4720-9C97-E353C6729AE9}" type="pres">
      <dgm:prSet presAssocID="{69C8FDB3-A2DA-4B2B-A9A2-E52F432A3257}" presName="compNode" presStyleCnt="0"/>
      <dgm:spPr/>
    </dgm:pt>
    <dgm:pt modelId="{885AF423-9A06-4475-A01C-A6B1D1EB1B3C}" type="pres">
      <dgm:prSet presAssocID="{69C8FDB3-A2DA-4B2B-A9A2-E52F432A3257}" presName="iconBgRect" presStyleLbl="bgShp" presStyleIdx="3" presStyleCnt="4"/>
      <dgm:spPr/>
    </dgm:pt>
    <dgm:pt modelId="{67B76A2D-32C2-4F72-808F-580FC4CDF1CA}" type="pres">
      <dgm:prSet presAssocID="{69C8FDB3-A2DA-4B2B-A9A2-E52F432A325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lectric Car"/>
        </a:ext>
      </dgm:extLst>
    </dgm:pt>
    <dgm:pt modelId="{A050A66A-CEEF-4141-8349-CF3010516DD3}" type="pres">
      <dgm:prSet presAssocID="{69C8FDB3-A2DA-4B2B-A9A2-E52F432A3257}" presName="spaceRect" presStyleCnt="0"/>
      <dgm:spPr/>
    </dgm:pt>
    <dgm:pt modelId="{EFEF1870-D8A8-489A-A876-85F9D5B15E07}" type="pres">
      <dgm:prSet presAssocID="{69C8FDB3-A2DA-4B2B-A9A2-E52F432A3257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57F0A0E-01BA-40AE-86C6-FAB825D2E5AC}" type="presOf" srcId="{CAFD076B-86F2-493B-A294-967AFECD93B2}" destId="{37C73D62-A375-4791-B6FD-B5D806F1C6B5}" srcOrd="0" destOrd="0" presId="urn:microsoft.com/office/officeart/2018/2/layout/IconCircleList"/>
    <dgm:cxn modelId="{5FCAF062-B140-4960-B879-40E8B31ED2EE}" srcId="{DA7B47F3-A14E-4238-8E61-20EE1410B249}" destId="{842B4BF3-3D58-45FC-A47B-D32482D08AB5}" srcOrd="1" destOrd="0" parTransId="{078327AB-9295-4E39-B93C-811290911701}" sibTransId="{7CA2825D-9963-4ABE-B3DC-3F7641CAB6BF}"/>
    <dgm:cxn modelId="{08906C67-4D0C-4623-9A1B-A5043D30B850}" type="presOf" srcId="{0C0FC38A-E276-4D8D-BE28-EB4F10399316}" destId="{01A75FF5-D4E9-4428-80AA-FEF83D3068E2}" srcOrd="0" destOrd="0" presId="urn:microsoft.com/office/officeart/2018/2/layout/IconCircleList"/>
    <dgm:cxn modelId="{6225BA52-642A-426F-B9F8-3AE874752F2D}" type="presOf" srcId="{DA065318-EAAC-4DD2-97BD-3DC53C4631A7}" destId="{FF4EDBA9-0A35-4AB7-9CE1-21BFAE4920EB}" srcOrd="0" destOrd="0" presId="urn:microsoft.com/office/officeart/2018/2/layout/IconCircleList"/>
    <dgm:cxn modelId="{1B5D3356-A2A2-4ABA-B018-0B02F374A6A6}" type="presOf" srcId="{842B4BF3-3D58-45FC-A47B-D32482D08AB5}" destId="{6531F8BC-9B5C-4DA2-BD52-6C70F1BB8DB9}" srcOrd="0" destOrd="0" presId="urn:microsoft.com/office/officeart/2018/2/layout/IconCircleList"/>
    <dgm:cxn modelId="{E8FE1477-1495-42D1-9671-0CBE5EDE9DE8}" type="presOf" srcId="{69C8FDB3-A2DA-4B2B-A9A2-E52F432A3257}" destId="{EFEF1870-D8A8-489A-A876-85F9D5B15E07}" srcOrd="0" destOrd="0" presId="urn:microsoft.com/office/officeart/2018/2/layout/IconCircleList"/>
    <dgm:cxn modelId="{549FC483-370E-44D3-911A-2C1D05337E6A}" type="presOf" srcId="{EC110F75-6373-4CAF-9011-2D151D4017F4}" destId="{BE543956-FAF6-45F2-8EFF-081E003C3A6D}" srcOrd="0" destOrd="0" presId="urn:microsoft.com/office/officeart/2018/2/layout/IconCircleList"/>
    <dgm:cxn modelId="{CBA1BB95-7FF7-48BE-BEBD-606C6E7E66B7}" srcId="{DA7B47F3-A14E-4238-8E61-20EE1410B249}" destId="{DA065318-EAAC-4DD2-97BD-3DC53C4631A7}" srcOrd="2" destOrd="0" parTransId="{8AFBBEC3-BFFF-4FC4-A2CD-05AAA9417304}" sibTransId="{CAFD076B-86F2-493B-A294-967AFECD93B2}"/>
    <dgm:cxn modelId="{0880F698-C2D0-4186-B17C-9ECD89E191FD}" srcId="{DA7B47F3-A14E-4238-8E61-20EE1410B249}" destId="{69C8FDB3-A2DA-4B2B-A9A2-E52F432A3257}" srcOrd="3" destOrd="0" parTransId="{39248AB9-9E63-45E3-95CD-890D9932DA14}" sibTransId="{D6F8F879-3522-40A9-B52B-0398F3CE5103}"/>
    <dgm:cxn modelId="{5107D1C3-7FA9-4436-8076-3979F77AC96F}" type="presOf" srcId="{DA7B47F3-A14E-4238-8E61-20EE1410B249}" destId="{C28F3C4E-54E3-44B5-9856-90BF0966958A}" srcOrd="0" destOrd="0" presId="urn:microsoft.com/office/officeart/2018/2/layout/IconCircleList"/>
    <dgm:cxn modelId="{01BCF4C8-6C35-4587-8F22-80E5BABF4A83}" type="presOf" srcId="{7CA2825D-9963-4ABE-B3DC-3F7641CAB6BF}" destId="{FB8FB7B2-D122-42F5-9101-7A80E956B800}" srcOrd="0" destOrd="0" presId="urn:microsoft.com/office/officeart/2018/2/layout/IconCircleList"/>
    <dgm:cxn modelId="{B6DE61D5-3D12-4226-9E97-59B50DA5AAF5}" srcId="{DA7B47F3-A14E-4238-8E61-20EE1410B249}" destId="{0C0FC38A-E276-4D8D-BE28-EB4F10399316}" srcOrd="0" destOrd="0" parTransId="{B3CFD9D1-7F1E-40F3-838E-FADA45EE6C47}" sibTransId="{EC110F75-6373-4CAF-9011-2D151D4017F4}"/>
    <dgm:cxn modelId="{FF93548D-815B-4CC1-8D9C-E39FA2814B2D}" type="presParOf" srcId="{C28F3C4E-54E3-44B5-9856-90BF0966958A}" destId="{ADFB4D1F-901E-429A-B6E1-10FB4E8E65DC}" srcOrd="0" destOrd="0" presId="urn:microsoft.com/office/officeart/2018/2/layout/IconCircleList"/>
    <dgm:cxn modelId="{4E4F0FBB-A822-4D51-8DF8-C92975EA4B94}" type="presParOf" srcId="{ADFB4D1F-901E-429A-B6E1-10FB4E8E65DC}" destId="{2AF0A2CA-9E5F-4A8D-9C10-93B0A28DDEBF}" srcOrd="0" destOrd="0" presId="urn:microsoft.com/office/officeart/2018/2/layout/IconCircleList"/>
    <dgm:cxn modelId="{FAB83AB0-B2C7-474D-930A-09A3980760F8}" type="presParOf" srcId="{2AF0A2CA-9E5F-4A8D-9C10-93B0A28DDEBF}" destId="{829A47A7-3408-4418-A8B3-D9622D5D706C}" srcOrd="0" destOrd="0" presId="urn:microsoft.com/office/officeart/2018/2/layout/IconCircleList"/>
    <dgm:cxn modelId="{03FBC727-31D7-4B18-A53E-9E9CE8454537}" type="presParOf" srcId="{2AF0A2CA-9E5F-4A8D-9C10-93B0A28DDEBF}" destId="{482A26D3-DBC0-4751-8A22-AE3487F4DB4E}" srcOrd="1" destOrd="0" presId="urn:microsoft.com/office/officeart/2018/2/layout/IconCircleList"/>
    <dgm:cxn modelId="{FCC1AB0B-DFB2-44E2-A93A-2C8DEA9D2121}" type="presParOf" srcId="{2AF0A2CA-9E5F-4A8D-9C10-93B0A28DDEBF}" destId="{FD06A87A-4C11-48AC-91F7-7E3471EF2F59}" srcOrd="2" destOrd="0" presId="urn:microsoft.com/office/officeart/2018/2/layout/IconCircleList"/>
    <dgm:cxn modelId="{DC535BA0-B114-4097-88CC-01AFAFE77233}" type="presParOf" srcId="{2AF0A2CA-9E5F-4A8D-9C10-93B0A28DDEBF}" destId="{01A75FF5-D4E9-4428-80AA-FEF83D3068E2}" srcOrd="3" destOrd="0" presId="urn:microsoft.com/office/officeart/2018/2/layout/IconCircleList"/>
    <dgm:cxn modelId="{4D9EF34D-0BB5-4265-8FFE-0C76F6A5294F}" type="presParOf" srcId="{ADFB4D1F-901E-429A-B6E1-10FB4E8E65DC}" destId="{BE543956-FAF6-45F2-8EFF-081E003C3A6D}" srcOrd="1" destOrd="0" presId="urn:microsoft.com/office/officeart/2018/2/layout/IconCircleList"/>
    <dgm:cxn modelId="{77B52B84-81A7-4ABD-A51B-CF93AF2C5E1C}" type="presParOf" srcId="{ADFB4D1F-901E-429A-B6E1-10FB4E8E65DC}" destId="{87D07AFE-19CD-463D-B5D6-53A8C914E62F}" srcOrd="2" destOrd="0" presId="urn:microsoft.com/office/officeart/2018/2/layout/IconCircleList"/>
    <dgm:cxn modelId="{49255D94-FF81-44F8-AB9A-0F157E252ACF}" type="presParOf" srcId="{87D07AFE-19CD-463D-B5D6-53A8C914E62F}" destId="{8BE85C9E-E8BF-4BFA-9A23-C05B00683C6B}" srcOrd="0" destOrd="0" presId="urn:microsoft.com/office/officeart/2018/2/layout/IconCircleList"/>
    <dgm:cxn modelId="{A12D965E-C0C9-4A3C-8622-2BA2CDBB1C32}" type="presParOf" srcId="{87D07AFE-19CD-463D-B5D6-53A8C914E62F}" destId="{C9581975-9158-4381-BC86-8339AF40D0CA}" srcOrd="1" destOrd="0" presId="urn:microsoft.com/office/officeart/2018/2/layout/IconCircleList"/>
    <dgm:cxn modelId="{81A45BE6-F114-4F17-A590-BC6BD173CCBE}" type="presParOf" srcId="{87D07AFE-19CD-463D-B5D6-53A8C914E62F}" destId="{755F483D-0514-4356-849A-268F1216B666}" srcOrd="2" destOrd="0" presId="urn:microsoft.com/office/officeart/2018/2/layout/IconCircleList"/>
    <dgm:cxn modelId="{695A761F-565A-4ABC-8947-FBB98883E618}" type="presParOf" srcId="{87D07AFE-19CD-463D-B5D6-53A8C914E62F}" destId="{6531F8BC-9B5C-4DA2-BD52-6C70F1BB8DB9}" srcOrd="3" destOrd="0" presId="urn:microsoft.com/office/officeart/2018/2/layout/IconCircleList"/>
    <dgm:cxn modelId="{D1A8D0A0-0B5C-421D-AB28-6C2E30A9DC8C}" type="presParOf" srcId="{ADFB4D1F-901E-429A-B6E1-10FB4E8E65DC}" destId="{FB8FB7B2-D122-42F5-9101-7A80E956B800}" srcOrd="3" destOrd="0" presId="urn:microsoft.com/office/officeart/2018/2/layout/IconCircleList"/>
    <dgm:cxn modelId="{C35FAAA7-3BAA-4771-9C54-CAC47399466D}" type="presParOf" srcId="{ADFB4D1F-901E-429A-B6E1-10FB4E8E65DC}" destId="{C794DE06-9239-4BE6-8D08-AA71C4852F42}" srcOrd="4" destOrd="0" presId="urn:microsoft.com/office/officeart/2018/2/layout/IconCircleList"/>
    <dgm:cxn modelId="{2A94AB34-AD89-450E-9AAF-1163541316D5}" type="presParOf" srcId="{C794DE06-9239-4BE6-8D08-AA71C4852F42}" destId="{2BBCDDF9-3AF9-4D06-A3B6-CE05BD2A2393}" srcOrd="0" destOrd="0" presId="urn:microsoft.com/office/officeart/2018/2/layout/IconCircleList"/>
    <dgm:cxn modelId="{853A7975-F055-4624-958A-9B5007071D74}" type="presParOf" srcId="{C794DE06-9239-4BE6-8D08-AA71C4852F42}" destId="{C5094329-FB9B-4263-9201-95652410C874}" srcOrd="1" destOrd="0" presId="urn:microsoft.com/office/officeart/2018/2/layout/IconCircleList"/>
    <dgm:cxn modelId="{99317840-8570-4784-BAFA-0F44D1C6A959}" type="presParOf" srcId="{C794DE06-9239-4BE6-8D08-AA71C4852F42}" destId="{C7FF974D-4616-4F72-9569-E1969A15469D}" srcOrd="2" destOrd="0" presId="urn:microsoft.com/office/officeart/2018/2/layout/IconCircleList"/>
    <dgm:cxn modelId="{FFB53AF6-9B1C-480A-8E0D-3063FCF127A8}" type="presParOf" srcId="{C794DE06-9239-4BE6-8D08-AA71C4852F42}" destId="{FF4EDBA9-0A35-4AB7-9CE1-21BFAE4920EB}" srcOrd="3" destOrd="0" presId="urn:microsoft.com/office/officeart/2018/2/layout/IconCircleList"/>
    <dgm:cxn modelId="{A4651E42-A77D-419D-B994-8E06DA43708F}" type="presParOf" srcId="{ADFB4D1F-901E-429A-B6E1-10FB4E8E65DC}" destId="{37C73D62-A375-4791-B6FD-B5D806F1C6B5}" srcOrd="5" destOrd="0" presId="urn:microsoft.com/office/officeart/2018/2/layout/IconCircleList"/>
    <dgm:cxn modelId="{2BE0B108-5397-4F52-8C9E-C47BA34EB627}" type="presParOf" srcId="{ADFB4D1F-901E-429A-B6E1-10FB4E8E65DC}" destId="{959E83D0-E714-4720-9C97-E353C6729AE9}" srcOrd="6" destOrd="0" presId="urn:microsoft.com/office/officeart/2018/2/layout/IconCircleList"/>
    <dgm:cxn modelId="{C02DE22D-2960-40E7-8C12-679788E98C14}" type="presParOf" srcId="{959E83D0-E714-4720-9C97-E353C6729AE9}" destId="{885AF423-9A06-4475-A01C-A6B1D1EB1B3C}" srcOrd="0" destOrd="0" presId="urn:microsoft.com/office/officeart/2018/2/layout/IconCircleList"/>
    <dgm:cxn modelId="{9ED54493-6C78-4435-88E8-AD56B2A334AC}" type="presParOf" srcId="{959E83D0-E714-4720-9C97-E353C6729AE9}" destId="{67B76A2D-32C2-4F72-808F-580FC4CDF1CA}" srcOrd="1" destOrd="0" presId="urn:microsoft.com/office/officeart/2018/2/layout/IconCircleList"/>
    <dgm:cxn modelId="{97463F9D-3711-481D-8CC1-2C1EDBED4BBF}" type="presParOf" srcId="{959E83D0-E714-4720-9C97-E353C6729AE9}" destId="{A050A66A-CEEF-4141-8349-CF3010516DD3}" srcOrd="2" destOrd="0" presId="urn:microsoft.com/office/officeart/2018/2/layout/IconCircleList"/>
    <dgm:cxn modelId="{2DFF62B9-63EA-44F0-ABE9-C8150F6187A3}" type="presParOf" srcId="{959E83D0-E714-4720-9C97-E353C6729AE9}" destId="{EFEF1870-D8A8-489A-A876-85F9D5B15E07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9A47A7-3408-4418-A8B3-D9622D5D706C}">
      <dsp:nvSpPr>
        <dsp:cNvPr id="0" name=""/>
        <dsp:cNvSpPr/>
      </dsp:nvSpPr>
      <dsp:spPr>
        <a:xfrm>
          <a:off x="78110" y="838129"/>
          <a:ext cx="786616" cy="78661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2A26D3-DBC0-4751-8A22-AE3487F4DB4E}">
      <dsp:nvSpPr>
        <dsp:cNvPr id="0" name=""/>
        <dsp:cNvSpPr/>
      </dsp:nvSpPr>
      <dsp:spPr>
        <a:xfrm>
          <a:off x="243299" y="1003319"/>
          <a:ext cx="456237" cy="4562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A75FF5-D4E9-4428-80AA-FEF83D3068E2}">
      <dsp:nvSpPr>
        <dsp:cNvPr id="0" name=""/>
        <dsp:cNvSpPr/>
      </dsp:nvSpPr>
      <dsp:spPr>
        <a:xfrm>
          <a:off x="947161" y="729875"/>
          <a:ext cx="2289823" cy="11663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Airbnb is an online marketplace that connects people who want to rent out their property with people who are looking for accommodations, typically for short stays.</a:t>
          </a:r>
          <a:endParaRPr lang="en-US" sz="1400" kern="1200" dirty="0"/>
        </a:p>
      </dsp:txBody>
      <dsp:txXfrm>
        <a:off x="947161" y="729875"/>
        <a:ext cx="2289823" cy="1166379"/>
      </dsp:txXfrm>
    </dsp:sp>
    <dsp:sp modelId="{8BE85C9E-E8BF-4BFA-9A23-C05B00683C6B}">
      <dsp:nvSpPr>
        <dsp:cNvPr id="0" name=""/>
        <dsp:cNvSpPr/>
      </dsp:nvSpPr>
      <dsp:spPr>
        <a:xfrm>
          <a:off x="3428358" y="838129"/>
          <a:ext cx="786616" cy="786616"/>
        </a:xfrm>
        <a:prstGeom prst="ellips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581975-9158-4381-BC86-8339AF40D0CA}">
      <dsp:nvSpPr>
        <dsp:cNvPr id="0" name=""/>
        <dsp:cNvSpPr/>
      </dsp:nvSpPr>
      <dsp:spPr>
        <a:xfrm>
          <a:off x="3593548" y="1003319"/>
          <a:ext cx="456237" cy="4562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31F8BC-9B5C-4DA2-BD52-6C70F1BB8DB9}">
      <dsp:nvSpPr>
        <dsp:cNvPr id="0" name=""/>
        <dsp:cNvSpPr/>
      </dsp:nvSpPr>
      <dsp:spPr>
        <a:xfrm>
          <a:off x="4348362" y="737851"/>
          <a:ext cx="1854168" cy="78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+mj-lt"/>
              <a:ea typeface="+mn-ea"/>
              <a:cs typeface="+mn-cs"/>
            </a:rPr>
            <a:t>Airbnb</a:t>
          </a:r>
          <a:r>
            <a:rPr lang="en-US" sz="1400" b="0" i="0" kern="1200" dirty="0">
              <a:latin typeface="+mj-lt"/>
            </a:rPr>
            <a:t> offers hosts a relatively easy way to earn some income from their </a:t>
          </a:r>
          <a:r>
            <a:rPr lang="en-US" sz="14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+mj-lt"/>
              <a:ea typeface="+mn-ea"/>
              <a:cs typeface="+mn-cs"/>
            </a:rPr>
            <a:t>property</a:t>
          </a:r>
          <a:r>
            <a:rPr lang="en-US" sz="1400" b="0" i="0" kern="1200" dirty="0">
              <a:latin typeface="+mj-lt"/>
            </a:rPr>
            <a:t>.</a:t>
          </a:r>
          <a:endParaRPr lang="en-US" sz="1400" kern="1200" dirty="0">
            <a:latin typeface="+mj-lt"/>
          </a:endParaRPr>
        </a:p>
      </dsp:txBody>
      <dsp:txXfrm>
        <a:off x="4348362" y="737851"/>
        <a:ext cx="1854168" cy="786616"/>
      </dsp:txXfrm>
    </dsp:sp>
    <dsp:sp modelId="{2BBCDDF9-3AF9-4D06-A3B6-CE05BD2A2393}">
      <dsp:nvSpPr>
        <dsp:cNvPr id="0" name=""/>
        <dsp:cNvSpPr/>
      </dsp:nvSpPr>
      <dsp:spPr>
        <a:xfrm>
          <a:off x="78110" y="2480186"/>
          <a:ext cx="786616" cy="786616"/>
        </a:xfrm>
        <a:prstGeom prst="ellips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094329-FB9B-4263-9201-95652410C874}">
      <dsp:nvSpPr>
        <dsp:cNvPr id="0" name=""/>
        <dsp:cNvSpPr/>
      </dsp:nvSpPr>
      <dsp:spPr>
        <a:xfrm>
          <a:off x="243299" y="2645376"/>
          <a:ext cx="456237" cy="4562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4EDBA9-0A35-4AB7-9CE1-21BFAE4920EB}">
      <dsp:nvSpPr>
        <dsp:cNvPr id="0" name=""/>
        <dsp:cNvSpPr/>
      </dsp:nvSpPr>
      <dsp:spPr>
        <a:xfrm>
          <a:off x="1033287" y="2480186"/>
          <a:ext cx="1854168" cy="78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Guests often find that Airbnb rentals are cheaper and homier than hotels.</a:t>
          </a:r>
          <a:endParaRPr lang="en-US" sz="1400" kern="1200" dirty="0"/>
        </a:p>
      </dsp:txBody>
      <dsp:txXfrm>
        <a:off x="1033287" y="2480186"/>
        <a:ext cx="1854168" cy="786616"/>
      </dsp:txXfrm>
    </dsp:sp>
    <dsp:sp modelId="{885AF423-9A06-4475-A01C-A6B1D1EB1B3C}">
      <dsp:nvSpPr>
        <dsp:cNvPr id="0" name=""/>
        <dsp:cNvSpPr/>
      </dsp:nvSpPr>
      <dsp:spPr>
        <a:xfrm>
          <a:off x="3210531" y="2480186"/>
          <a:ext cx="786616" cy="786616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B76A2D-32C2-4F72-808F-580FC4CDF1CA}">
      <dsp:nvSpPr>
        <dsp:cNvPr id="0" name=""/>
        <dsp:cNvSpPr/>
      </dsp:nvSpPr>
      <dsp:spPr>
        <a:xfrm>
          <a:off x="3375720" y="2645376"/>
          <a:ext cx="456237" cy="45623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EF1870-D8A8-489A-A876-85F9D5B15E07}">
      <dsp:nvSpPr>
        <dsp:cNvPr id="0" name=""/>
        <dsp:cNvSpPr/>
      </dsp:nvSpPr>
      <dsp:spPr>
        <a:xfrm>
          <a:off x="4165708" y="2480186"/>
          <a:ext cx="1854168" cy="78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Airbnb makes the bulk of its revenue by charging fees to both guests and hosts.</a:t>
          </a:r>
          <a:endParaRPr lang="en-US" sz="1400" kern="1200" dirty="0"/>
        </a:p>
      </dsp:txBody>
      <dsp:txXfrm>
        <a:off x="4165708" y="2480186"/>
        <a:ext cx="1854168" cy="7866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85A700-C588-462B-8CF2-95BE880C32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601D9-0899-4E82-9A57-3C39337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3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topedia.com/markets/quote?tvwidgetsymbol=ABNB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investopedia.com/articles/small-business/020217/investors-5-best-and-worst-cities-airbnb-renting.asp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topedia.com/articles/small-business/020217/investors-5-best-and-worst-cities-airbnb-renting.asp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Using Tableau to transform data into visual representation that is easily understood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Produce compelling dashboards to assist stakeholders make informed decisions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With the right visuals convey insights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601D9-0899-4E82-9A57-3C39337288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622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refer to the attached Tableau file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601D9-0899-4E82-9A57-3C39337288D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99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111111"/>
                </a:solidFill>
                <a:effectLst/>
                <a:latin typeface="Cabin-semi-bold"/>
              </a:rPr>
              <a:t>What Is Airbnb?</a:t>
            </a:r>
          </a:p>
          <a:p>
            <a:pPr algn="l"/>
            <a:endParaRPr lang="en-US" b="0" i="0" dirty="0">
              <a:solidFill>
                <a:srgbClr val="111111"/>
              </a:solidFill>
              <a:effectLst/>
              <a:latin typeface="SourceSansPro"/>
            </a:endParaRPr>
          </a:p>
          <a:p>
            <a:pPr algn="l"/>
            <a:r>
              <a:rPr lang="en-US" b="0" i="0" dirty="0">
                <a:solidFill>
                  <a:srgbClr val="111111"/>
                </a:solidFill>
                <a:effectLst/>
                <a:latin typeface="SourceSansPro"/>
              </a:rPr>
              <a:t>Airbnb (</a:t>
            </a:r>
            <a:r>
              <a:rPr lang="en-US" b="0" i="0" u="sng" dirty="0">
                <a:solidFill>
                  <a:srgbClr val="2C40D0"/>
                </a:solidFill>
                <a:effectLst/>
                <a:latin typeface="SourceSansPro"/>
                <a:hlinkClick r:id="rId3"/>
              </a:rPr>
              <a:t>ABNB</a:t>
            </a:r>
            <a:r>
              <a:rPr lang="en-US" b="0" i="0" dirty="0">
                <a:solidFill>
                  <a:srgbClr val="111111"/>
                </a:solidFill>
                <a:effectLst/>
                <a:latin typeface="SourceSansPro"/>
              </a:rPr>
              <a:t>) is an online marketplace that connects people who want to rent out their homes with people looking for accommodations in specific locales. </a:t>
            </a:r>
          </a:p>
          <a:p>
            <a:pPr algn="l"/>
            <a:endParaRPr lang="en-US" b="0" i="0" dirty="0">
              <a:solidFill>
                <a:srgbClr val="111111"/>
              </a:solidFill>
              <a:effectLst/>
              <a:latin typeface="SourceSansPro"/>
            </a:endParaRPr>
          </a:p>
          <a:p>
            <a:pPr algn="l"/>
            <a:r>
              <a:rPr lang="en-US" b="0" i="0" dirty="0">
                <a:solidFill>
                  <a:srgbClr val="111111"/>
                </a:solidFill>
                <a:effectLst/>
                <a:latin typeface="SourceSansPro"/>
              </a:rPr>
              <a:t>The company has come a long way since 2007, when its co-founders first came up with the idea to invite paying guests to sleep on an air mattress in their living room. </a:t>
            </a:r>
          </a:p>
          <a:p>
            <a:pPr algn="l"/>
            <a:endParaRPr lang="en-US" b="0" i="0" dirty="0">
              <a:solidFill>
                <a:srgbClr val="111111"/>
              </a:solidFill>
              <a:effectLst/>
              <a:latin typeface="SourceSansPro"/>
            </a:endParaRPr>
          </a:p>
          <a:p>
            <a:pPr algn="l"/>
            <a:r>
              <a:rPr lang="en-US" b="0" i="0" dirty="0">
                <a:solidFill>
                  <a:srgbClr val="111111"/>
                </a:solidFill>
                <a:effectLst/>
                <a:latin typeface="SourceSansPro"/>
              </a:rPr>
              <a:t>According to Airbnb's latest data, it now has more than 7 million listings, covering some 100,000 </a:t>
            </a:r>
            <a:r>
              <a:rPr lang="en-US" b="0" i="0" u="sng" dirty="0">
                <a:solidFill>
                  <a:srgbClr val="2C40D0"/>
                </a:solidFill>
                <a:effectLst/>
                <a:latin typeface="SourceSansPro"/>
                <a:hlinkClick r:id="rId4"/>
              </a:rPr>
              <a:t>cities</a:t>
            </a:r>
            <a:r>
              <a:rPr lang="en-US" b="0" i="0" dirty="0">
                <a:solidFill>
                  <a:srgbClr val="111111"/>
                </a:solidFill>
                <a:effectLst/>
                <a:latin typeface="SourceSansPro"/>
              </a:rPr>
              <a:t> and towns in 220-plus countries and regions worldwide.</a:t>
            </a:r>
            <a:endParaRPr lang="en-US" b="0" i="0" u="none" strike="noStrike" dirty="0">
              <a:solidFill>
                <a:srgbClr val="0000EE"/>
              </a:solidFill>
              <a:effectLst/>
              <a:latin typeface="SourceSansPro"/>
            </a:endParaRPr>
          </a:p>
          <a:p>
            <a:pPr algn="l"/>
            <a:endParaRPr lang="en-US" b="0" i="0" u="none" strike="noStrike" dirty="0">
              <a:solidFill>
                <a:srgbClr val="0000EE"/>
              </a:solidFill>
              <a:effectLst/>
              <a:latin typeface="SourceSansPro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1" dirty="0">
                <a:solidFill>
                  <a:srgbClr val="111111"/>
                </a:solidFill>
                <a:effectLst/>
                <a:latin typeface="SourceSansPro"/>
              </a:rPr>
              <a:t>Airbnb is a contraction of "Airbed and Breakfast," an earlier name that reflected the company’s origins.</a:t>
            </a:r>
            <a:endParaRPr lang="en-US" dirty="0"/>
          </a:p>
          <a:p>
            <a:pPr algn="l"/>
            <a:endParaRPr lang="en-US" b="0" i="0" dirty="0">
              <a:solidFill>
                <a:srgbClr val="111111"/>
              </a:solidFill>
              <a:effectLst/>
              <a:latin typeface="SourceSansPro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601D9-0899-4E82-9A57-3C39337288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75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111111"/>
                </a:solidFill>
                <a:effectLst/>
                <a:latin typeface="SourceSansPro"/>
              </a:rPr>
              <a:t>According to Airbnb's latest data, it now: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111111"/>
              </a:solidFill>
              <a:effectLst/>
              <a:latin typeface="SourceSansPr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="0" i="0" dirty="0">
                <a:solidFill>
                  <a:srgbClr val="111111"/>
                </a:solidFill>
                <a:effectLst/>
                <a:latin typeface="SourceSansPro"/>
              </a:rPr>
              <a:t>Has more than 7 million listings,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b="0" i="0" dirty="0">
              <a:solidFill>
                <a:srgbClr val="111111"/>
              </a:solidFill>
              <a:effectLst/>
              <a:latin typeface="SourceSansPr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="0" i="0" dirty="0">
                <a:solidFill>
                  <a:srgbClr val="111111"/>
                </a:solidFill>
                <a:effectLst/>
                <a:latin typeface="SourceSansPro"/>
              </a:rPr>
              <a:t>With over 4M Hosts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b="0" i="0" dirty="0">
              <a:solidFill>
                <a:srgbClr val="111111"/>
              </a:solidFill>
              <a:effectLst/>
              <a:latin typeface="SourceSansPr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="0" i="0" dirty="0">
                <a:solidFill>
                  <a:srgbClr val="111111"/>
                </a:solidFill>
                <a:effectLst/>
                <a:latin typeface="SourceSansPro"/>
              </a:rPr>
              <a:t>Covering some 100,000 </a:t>
            </a:r>
            <a:r>
              <a:rPr lang="en-US" b="0" i="0" u="sng" dirty="0">
                <a:solidFill>
                  <a:srgbClr val="2C40D0"/>
                </a:solidFill>
                <a:effectLst/>
                <a:latin typeface="SourceSansPro"/>
                <a:hlinkClick r:id="rId3"/>
              </a:rPr>
              <a:t>cities</a:t>
            </a:r>
            <a:r>
              <a:rPr lang="en-US" b="0" i="0" dirty="0">
                <a:solidFill>
                  <a:srgbClr val="111111"/>
                </a:solidFill>
                <a:effectLst/>
                <a:latin typeface="SourceSansPro"/>
              </a:rPr>
              <a:t> and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b="0" i="0" dirty="0">
              <a:solidFill>
                <a:srgbClr val="111111"/>
              </a:solidFill>
              <a:effectLst/>
              <a:latin typeface="SourceSansPr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="0" i="0" dirty="0">
                <a:solidFill>
                  <a:srgbClr val="111111"/>
                </a:solidFill>
                <a:effectLst/>
                <a:latin typeface="SourceSansPro"/>
              </a:rPr>
              <a:t>Towns in 220-plus countries and regions worldwide.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b="0" i="0" u="none" strike="noStrike" dirty="0">
              <a:solidFill>
                <a:srgbClr val="111111"/>
              </a:solidFill>
              <a:effectLst/>
              <a:latin typeface="SourceSansPr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="0" i="0" u="none" strike="noStrike" dirty="0">
                <a:solidFill>
                  <a:srgbClr val="111111"/>
                </a:solidFill>
                <a:effectLst/>
                <a:latin typeface="SourceSansPro"/>
              </a:rPr>
              <a:t>Raking in over 1.5B in revenue</a:t>
            </a:r>
            <a:endParaRPr lang="en-US" b="0" i="0" u="none" strike="noStrike" dirty="0">
              <a:solidFill>
                <a:srgbClr val="0000EE"/>
              </a:solidFill>
              <a:effectLst/>
              <a:latin typeface="SourceSansPro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601D9-0899-4E82-9A57-3C39337288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92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Imported an Excel file containing data into Tableau. As there was only one table, there was no requirement to establish relationships or perform table joins.</a:t>
            </a:r>
          </a:p>
          <a:p>
            <a:endParaRPr lang="en-US" dirty="0"/>
          </a:p>
          <a:p>
            <a:r>
              <a:rPr lang="en-US" dirty="0"/>
              <a:t>2. Conducted a dataset preview to discern the data types within each column and made note of cells containing null values.</a:t>
            </a:r>
          </a:p>
          <a:p>
            <a:endParaRPr lang="en-US" dirty="0"/>
          </a:p>
          <a:p>
            <a:r>
              <a:rPr lang="en-US" dirty="0"/>
              <a:t>3. The identified data types are as follows:</a:t>
            </a:r>
          </a:p>
          <a:p>
            <a:endParaRPr lang="en-US" dirty="0"/>
          </a:p>
          <a:p>
            <a:r>
              <a:rPr lang="en-US" dirty="0"/>
              <a:t>- 7 columns consisting of whole numbers.</a:t>
            </a:r>
          </a:p>
          <a:p>
            <a:r>
              <a:rPr lang="en-US" dirty="0"/>
              <a:t>- 4 columns containing string data.</a:t>
            </a:r>
          </a:p>
          <a:p>
            <a:r>
              <a:rPr lang="en-US" dirty="0"/>
              <a:t>- 1 column representing date information.</a:t>
            </a:r>
          </a:p>
          <a:p>
            <a:r>
              <a:rPr lang="en-US" dirty="0"/>
              <a:t>- 1 column containing geographic information.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601D9-0899-4E82-9A57-3C39337288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835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generated views to gain a comprehensive understanding of the data and the relationships among various variables. </a:t>
            </a:r>
          </a:p>
          <a:p>
            <a:endParaRPr lang="en-US" dirty="0"/>
          </a:p>
          <a:p>
            <a:r>
              <a:rPr lang="en-US" dirty="0"/>
              <a:t>Here are some insights:</a:t>
            </a:r>
          </a:p>
          <a:p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Property Count by Neighborhood: This chart unveiled the presence of 5 neighborhoods - Bronx, Brooklyn, Manhattan, Queens, and Staten Island. </a:t>
            </a:r>
          </a:p>
          <a:p>
            <a:pPr marL="0" indent="0">
              <a:buNone/>
            </a:pPr>
            <a:r>
              <a:rPr lang="en-US" dirty="0"/>
              <a:t>      Notably, Manhattan boasts the highest share at 52% of available Airbnb rental properties.</a:t>
            </a:r>
          </a:p>
          <a:p>
            <a:endParaRPr lang="en-US" dirty="0"/>
          </a:p>
          <a:p>
            <a:r>
              <a:rPr lang="en-US" dirty="0"/>
              <a:t>2. Count of Property Types: The dataset encompasses 15 different property types, with "Apartment" </a:t>
            </a:r>
          </a:p>
          <a:p>
            <a:r>
              <a:rPr lang="en-US" dirty="0"/>
              <a:t>    representing approximately 89% of the listings.</a:t>
            </a:r>
          </a:p>
          <a:p>
            <a:endParaRPr lang="en-US" dirty="0"/>
          </a:p>
          <a:p>
            <a:r>
              <a:rPr lang="en-US" dirty="0"/>
              <a:t>3. Revenue by Property Type: Among property types, "Apartment" properties contribute a significant </a:t>
            </a:r>
          </a:p>
          <a:p>
            <a:r>
              <a:rPr lang="en-US" dirty="0"/>
              <a:t>    88% of the total revenue, spanning all neighborhoods.</a:t>
            </a:r>
          </a:p>
          <a:p>
            <a:endParaRPr lang="en-US" dirty="0"/>
          </a:p>
          <a:p>
            <a:r>
              <a:rPr lang="en-US" dirty="0"/>
              <a:t>4. Average Price by Room Type: There are three distinct room types - "entire home/apt," "private room," </a:t>
            </a:r>
          </a:p>
          <a:p>
            <a:r>
              <a:rPr lang="en-US" dirty="0"/>
              <a:t>    and "shared room." "Shared room" stands out as the most budget-friendly choice among the three.</a:t>
            </a:r>
          </a:p>
          <a:p>
            <a:endParaRPr lang="en-US" dirty="0"/>
          </a:p>
          <a:p>
            <a:r>
              <a:rPr lang="en-US" dirty="0"/>
              <a:t>5. Map of Airbnb Locations: Notably, some locations (ZIP Codes) extend beyond the boundaries of New </a:t>
            </a:r>
          </a:p>
          <a:p>
            <a:r>
              <a:rPr lang="en-US" dirty="0"/>
              <a:t>    York City, presenting an anomaly within the dataset.</a:t>
            </a:r>
          </a:p>
          <a:p>
            <a:endParaRPr lang="en-US" dirty="0"/>
          </a:p>
          <a:p>
            <a:r>
              <a:rPr lang="en-US" dirty="0"/>
              <a:t>6. Price Over Time: Rental prices exhibited a consistent upward trend from June 2008, reaching their peak </a:t>
            </a:r>
          </a:p>
          <a:p>
            <a:r>
              <a:rPr lang="en-US" dirty="0"/>
              <a:t>    in January 2014. A 3-year forecast indicates a continued growth trajectory, suggesting a promising outlook for the Airbnb business in NYC.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601D9-0899-4E82-9A57-3C39337288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475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601D9-0899-4E82-9A57-3C39337288D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565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refer to Tableau views for more details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601D9-0899-4E82-9A57-3C39337288D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048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refer to Tableau views for more details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601D9-0899-4E82-9A57-3C39337288D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9800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refer to Tableau views for more details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601D9-0899-4E82-9A57-3C39337288D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48AC-2A4B-68BA-0D71-04BD669248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9A9646-9BF9-2E57-7EAF-45763DC373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7A57B4-80EC-ED8D-D5DF-691CDF22D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90CCB-9917-DBF7-A92B-B3FD9885C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B606F-C029-E49A-10F5-93DC09066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61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EF0EE-C46F-091E-2337-C6425FB46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DF2A1D-D0AA-F80E-2F21-85E38E99F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CFE91-A8B6-5F9D-D974-EA76FE93B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E7CDB5-FF3F-740F-82A5-D15701424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7BD71-E955-961A-7A2A-90BA7DAB8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068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CF204D-4C09-B36F-31C0-47233A0CF1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4141DB-3F0C-F599-1068-E2A633C17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0F0E8-FE5E-4B15-DB55-9227CCC8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F7B98-F686-ACAB-EB83-3772DED9E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B432F-C710-6253-ECE9-3FAC9D713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490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8B5A9-249E-BD57-5C3D-466102788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F602E-2658-F299-4503-4C8F57AE3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7886E-153F-C5AF-8B7E-518243C6C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01A97-06C5-7DE1-A612-9EABE9286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10BC5-AD15-F85B-050C-6F2A98395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292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264AB-20E9-F612-E833-1C86E6A1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A78A77-FCA2-E985-8A4F-297341431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4FB0A-CF49-3D6D-588D-B1677DF45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9FC55-BE79-DBC5-BF50-0EF9526A1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3E629-6D60-13AD-EB06-7C737E3DE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84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C1111-D22C-687D-3F92-BE8C4C640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73055-5984-F76A-5AB4-F624FDF2CF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07A639-27B3-E891-6E9F-EA9E5715B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4025FA-E9C1-837F-3455-F9BC4E62E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26E9C-5386-C11A-160B-5A2995EF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FB7438-024B-D786-098A-CED115B7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74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01B79-B6D7-9745-37AE-5915D4BA5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FD4B6-81AF-F695-4168-5980EA599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25C506-BAE0-8288-2CD0-F5835E647F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93BD9C-D6D9-28B5-00B6-CB84A0FB4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4FFDBB-17BE-776B-3D15-9C409E7F73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969850-C9D8-1E55-AF60-0E1313382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3928BD-1A7E-2CBA-0C4C-4C0CB5E93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631921-7315-016C-30A8-68967461C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41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A37CC-B961-B63F-729F-870820A9F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DF96CB-2858-7BC5-76B0-E0A04177B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C04563-8C4E-46F6-9EC9-DE5B6092A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9E5C3-FEE4-81C6-7DAD-4DE2DBAE5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18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D8C5AC-5835-979B-F472-76BB2078A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0EB460-C2E3-91FA-8050-7E7B0870D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56519F-39D4-69BA-6C42-A1ED73ED1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381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9773F-461D-05E8-6686-B78C0CE8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6B5F3-891F-0A78-8328-A4FF5A6C3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3CB36C-F816-4282-237F-AABCA448E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620CE3-F317-F46B-B8E5-6D30DEC16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53B12-C891-FC5A-5556-55CADE3DF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29AA1F-7264-825C-B1F5-305FD8AFA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013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977AE-FEA0-2403-B092-0DAC7D128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2785DD-A2C5-85F0-11E1-6DB502CC0C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B189F-F890-FD5D-3075-AFF108E10D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74B6E5-4442-BE2B-CB36-CF84B0AA0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4750E-0FF3-4969-128B-3C58BEDD6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2A14B-3946-960B-DA72-9D0DC9A42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69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CEB38E-5784-106F-DB37-CCBCBFEB1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C2151-5E58-21F2-3CC1-EC254324A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D3205-18EB-248D-864A-6ADF8EC2C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31EE6-D411-48B5-9568-035B6813160F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A2A46-22E0-779A-5857-3DDF473EF4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D06BB-A8A7-CD18-8C24-F1D877AFC9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B6C4D-FDFE-42D7-AB06-44EE72A1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079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76EA7-54B4-2322-0D52-B9B8B213F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5549" y="222738"/>
            <a:ext cx="5861550" cy="46306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b="1" dirty="0">
                <a:latin typeface="Cooper Black" panose="0208090404030B020404" pitchFamily="18" charset="0"/>
              </a:rPr>
              <a:t>Tableau Project</a:t>
            </a:r>
            <a:r>
              <a:rPr lang="en-US" sz="6700" b="1" dirty="0"/>
              <a:t>:</a:t>
            </a:r>
            <a:br>
              <a:rPr lang="en-US" sz="6700" b="1" dirty="0"/>
            </a:br>
            <a:r>
              <a:rPr lang="en-US" sz="2000" b="1" i="1" dirty="0"/>
              <a:t>AirBnB |Case Study using Tableau</a:t>
            </a:r>
            <a:br>
              <a:rPr lang="en-US" sz="1200" b="1" i="0" dirty="0">
                <a:solidFill>
                  <a:srgbClr val="0F0F0F"/>
                </a:solidFill>
                <a:effectLst/>
                <a:latin typeface="YouTube Sans"/>
              </a:rPr>
            </a:br>
            <a:br>
              <a:rPr lang="en-US" sz="1100" b="1" i="0" dirty="0">
                <a:solidFill>
                  <a:srgbClr val="0F0F0F"/>
                </a:solidFill>
                <a:effectLst/>
                <a:latin typeface="YouTube Sans"/>
              </a:rPr>
            </a:br>
            <a:br>
              <a:rPr lang="en-US" sz="2800" b="1" i="0" dirty="0">
                <a:solidFill>
                  <a:srgbClr val="0F0F0F"/>
                </a:solidFill>
                <a:effectLst/>
                <a:latin typeface="YouTube Sans"/>
              </a:rPr>
            </a:br>
            <a:endParaRPr lang="en-US" sz="60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Picture 4" descr="A person holding a phone in front of a statue of liberty&#10;&#10;Description automatically generated">
            <a:extLst>
              <a:ext uri="{FF2B5EF4-FFF2-40B4-BE49-F238E27FC236}">
                <a16:creationId xmlns:a16="http://schemas.microsoft.com/office/drawing/2014/main" id="{813E69A4-8228-F24F-AF8B-1C2A115A73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19" r="35" b="-2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3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1571AA-FF46-2C70-23D3-750C60B4056C}"/>
              </a:ext>
            </a:extLst>
          </p:cNvPr>
          <p:cNvSpPr txBox="1"/>
          <p:nvPr/>
        </p:nvSpPr>
        <p:spPr>
          <a:xfrm>
            <a:off x="7110380" y="5165229"/>
            <a:ext cx="49545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latin typeface="Bahnschrift SemiLight" panose="020B0502040204020203" pitchFamily="34" charset="0"/>
              </a:rPr>
              <a:t>Franklin Anozie</a:t>
            </a:r>
          </a:p>
          <a:p>
            <a:pPr algn="r"/>
            <a:r>
              <a:rPr lang="en-US" sz="3200" dirty="0">
                <a:latin typeface="Cooper Black" panose="0208090404030B020404" pitchFamily="18" charset="0"/>
              </a:rPr>
              <a:t>LightHouse Labs</a:t>
            </a:r>
          </a:p>
          <a:p>
            <a:pPr algn="r"/>
            <a:r>
              <a:rPr lang="en-US" sz="3200" dirty="0">
                <a:latin typeface="Corbel" panose="020B0503020204020204" pitchFamily="34" charset="0"/>
              </a:rPr>
              <a:t>October 2, 2023</a:t>
            </a:r>
          </a:p>
        </p:txBody>
      </p:sp>
    </p:spTree>
    <p:extLst>
      <p:ext uri="{BB962C8B-B14F-4D97-AF65-F5344CB8AC3E}">
        <p14:creationId xmlns:p14="http://schemas.microsoft.com/office/powerpoint/2010/main" val="46971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4">
            <a:extLst>
              <a:ext uri="{FF2B5EF4-FFF2-40B4-BE49-F238E27FC236}">
                <a16:creationId xmlns:a16="http://schemas.microsoft.com/office/drawing/2014/main" id="{5BA49487-3FDB-4FB7-9D50-2B4F9454D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16">
            <a:extLst>
              <a:ext uri="{FF2B5EF4-FFF2-40B4-BE49-F238E27FC236}">
                <a16:creationId xmlns:a16="http://schemas.microsoft.com/office/drawing/2014/main" id="{1C938212-FA12-4FF1-87C8-ACDE99D0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2076D-2DBB-92FE-D2B7-DA282294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300663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800" b="1"/>
            </a:br>
            <a:r>
              <a:rPr lang="en-US" sz="2800" b="1"/>
              <a:t>What kind of rooms are rented the most?</a:t>
            </a:r>
          </a:p>
        </p:txBody>
      </p:sp>
      <p:pic>
        <p:nvPicPr>
          <p:cNvPr id="5" name="Picture 4" descr="A person leaning on a question mark&#10;&#10;Description automatically generated">
            <a:extLst>
              <a:ext uri="{FF2B5EF4-FFF2-40B4-BE49-F238E27FC236}">
                <a16:creationId xmlns:a16="http://schemas.microsoft.com/office/drawing/2014/main" id="{6DA1E13F-486D-6A84-53C8-3730862369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562" y="365760"/>
            <a:ext cx="3330153" cy="3639935"/>
          </a:xfrm>
          <a:prstGeom prst="rect">
            <a:avLst/>
          </a:prstGeom>
        </p:spPr>
      </p:pic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071B7E7A-279F-F3ED-5BE3-6F732207C6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560" y="619458"/>
            <a:ext cx="3867303" cy="325064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69F152D-E540-4B48-BA11-2ADF043C6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059F7E-04C4-4C46-9B3E-E5CE267E3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2098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D067B1-780E-338B-07A6-5C83D216D3A2}"/>
              </a:ext>
            </a:extLst>
          </p:cNvPr>
          <p:cNvSpPr txBox="1"/>
          <p:nvPr/>
        </p:nvSpPr>
        <p:spPr>
          <a:xfrm>
            <a:off x="4578824" y="4440602"/>
            <a:ext cx="6860184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/>
              <a:t>Based on Nb of reviews: the most preferred room type is Home/apt with total review of over 120,000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/>
              <a:t>Based on Price: the most preferred is Home/apt with max avg of $295</a:t>
            </a:r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34FFA5E0-667F-142F-791A-517BEC30C7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4154" y="619458"/>
            <a:ext cx="4220406" cy="325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9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4">
            <a:extLst>
              <a:ext uri="{FF2B5EF4-FFF2-40B4-BE49-F238E27FC236}">
                <a16:creationId xmlns:a16="http://schemas.microsoft.com/office/drawing/2014/main" id="{5BA49487-3FDB-4FB7-9D50-2B4F9454D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16">
            <a:extLst>
              <a:ext uri="{FF2B5EF4-FFF2-40B4-BE49-F238E27FC236}">
                <a16:creationId xmlns:a16="http://schemas.microsoft.com/office/drawing/2014/main" id="{1C938212-FA12-4FF1-87C8-ACDE99D0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2076D-2DBB-92FE-D2B7-DA282294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300663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800" b="1" dirty="0"/>
            </a:br>
            <a:r>
              <a:rPr lang="en-US" sz="2800" b="1" dirty="0"/>
              <a:t>Which neighborhood is most preferred?</a:t>
            </a:r>
          </a:p>
        </p:txBody>
      </p:sp>
      <p:pic>
        <p:nvPicPr>
          <p:cNvPr id="5" name="Picture 4" descr="A person leaning on a question mark&#10;&#10;Description automatically generated">
            <a:extLst>
              <a:ext uri="{FF2B5EF4-FFF2-40B4-BE49-F238E27FC236}">
                <a16:creationId xmlns:a16="http://schemas.microsoft.com/office/drawing/2014/main" id="{6DA1E13F-486D-6A84-53C8-3730862369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562" y="365760"/>
            <a:ext cx="3330153" cy="363993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69F152D-E540-4B48-BA11-2ADF043C6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059F7E-04C4-4C46-9B3E-E5CE267E3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2098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D067B1-780E-338B-07A6-5C83D216D3A2}"/>
              </a:ext>
            </a:extLst>
          </p:cNvPr>
          <p:cNvSpPr txBox="1"/>
          <p:nvPr/>
        </p:nvSpPr>
        <p:spPr>
          <a:xfrm>
            <a:off x="4578824" y="4440602"/>
            <a:ext cx="6860184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dirty="0"/>
              <a:t>Based on Nb of reviews: the most preferred neighborhood is Manhattan  with total review of over 120,000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dirty="0"/>
              <a:t>Based on name/address: the most preferred is neighborhood is Queens with total review of 324</a:t>
            </a:r>
          </a:p>
        </p:txBody>
      </p:sp>
      <p:pic>
        <p:nvPicPr>
          <p:cNvPr id="12" name="Picture 11" descr="A screenshot of a graph&#10;&#10;Description automatically generated">
            <a:extLst>
              <a:ext uri="{FF2B5EF4-FFF2-40B4-BE49-F238E27FC236}">
                <a16:creationId xmlns:a16="http://schemas.microsoft.com/office/drawing/2014/main" id="{628B2DA0-8200-6708-B10A-FA5003ADA4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166" y="862918"/>
            <a:ext cx="4228357" cy="3299347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B4831B9E-CC45-D7D0-5CC3-D51EB90B32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645" y="797788"/>
            <a:ext cx="4228356" cy="336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589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4">
            <a:extLst>
              <a:ext uri="{FF2B5EF4-FFF2-40B4-BE49-F238E27FC236}">
                <a16:creationId xmlns:a16="http://schemas.microsoft.com/office/drawing/2014/main" id="{5BA49487-3FDB-4FB7-9D50-2B4F9454D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16">
            <a:extLst>
              <a:ext uri="{FF2B5EF4-FFF2-40B4-BE49-F238E27FC236}">
                <a16:creationId xmlns:a16="http://schemas.microsoft.com/office/drawing/2014/main" id="{1C938212-FA12-4FF1-87C8-ACDE99D0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2076D-2DBB-92FE-D2B7-DA282294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300663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800" b="1" dirty="0"/>
            </a:br>
            <a:r>
              <a:rPr lang="en-US" sz="2800" b="1" dirty="0"/>
              <a:t>Which neighborhood has the most listing?</a:t>
            </a:r>
          </a:p>
        </p:txBody>
      </p:sp>
      <p:pic>
        <p:nvPicPr>
          <p:cNvPr id="5" name="Picture 4" descr="A person leaning on a question mark&#10;&#10;Description automatically generated">
            <a:extLst>
              <a:ext uri="{FF2B5EF4-FFF2-40B4-BE49-F238E27FC236}">
                <a16:creationId xmlns:a16="http://schemas.microsoft.com/office/drawing/2014/main" id="{6DA1E13F-486D-6A84-53C8-3730862369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46" y="126513"/>
            <a:ext cx="3330153" cy="363993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69F152D-E540-4B48-BA11-2ADF043C6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059F7E-04C4-4C46-9B3E-E5CE267E3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2098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D067B1-780E-338B-07A6-5C83D216D3A2}"/>
              </a:ext>
            </a:extLst>
          </p:cNvPr>
          <p:cNvSpPr txBox="1"/>
          <p:nvPr/>
        </p:nvSpPr>
        <p:spPr>
          <a:xfrm>
            <a:off x="4578824" y="4440602"/>
            <a:ext cx="6860184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dirty="0"/>
              <a:t>Based on Nb of listing: Queens had the most listed based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dirty="0"/>
              <a:t>Based on Host Id: Queens was most listed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EFA633C-B9B8-6D18-F2A5-48ABBB6FD9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662" y="640647"/>
            <a:ext cx="4172201" cy="3487386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CD7C1B5F-F210-D166-62E8-0B985997BE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808" y="549778"/>
            <a:ext cx="4284854" cy="357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668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4">
            <a:extLst>
              <a:ext uri="{FF2B5EF4-FFF2-40B4-BE49-F238E27FC236}">
                <a16:creationId xmlns:a16="http://schemas.microsoft.com/office/drawing/2014/main" id="{5BA49487-3FDB-4FB7-9D50-2B4F9454D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16">
            <a:extLst>
              <a:ext uri="{FF2B5EF4-FFF2-40B4-BE49-F238E27FC236}">
                <a16:creationId xmlns:a16="http://schemas.microsoft.com/office/drawing/2014/main" id="{1C938212-FA12-4FF1-87C8-ACDE99D0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2076D-2DBB-92FE-D2B7-DA282294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300663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800" b="1" dirty="0"/>
            </a:br>
            <a:r>
              <a:rPr lang="en-US" sz="2800" b="1" dirty="0"/>
              <a:t>Which property type generated the most revenue?</a:t>
            </a:r>
          </a:p>
        </p:txBody>
      </p:sp>
      <p:pic>
        <p:nvPicPr>
          <p:cNvPr id="5" name="Picture 4" descr="A person leaning on a question mark&#10;&#10;Description automatically generated">
            <a:extLst>
              <a:ext uri="{FF2B5EF4-FFF2-40B4-BE49-F238E27FC236}">
                <a16:creationId xmlns:a16="http://schemas.microsoft.com/office/drawing/2014/main" id="{6DA1E13F-486D-6A84-53C8-3730862369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46" y="126513"/>
            <a:ext cx="3330153" cy="363993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69F152D-E540-4B48-BA11-2ADF043C6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059F7E-04C4-4C46-9B3E-E5CE267E3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2098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D067B1-780E-338B-07A6-5C83D216D3A2}"/>
              </a:ext>
            </a:extLst>
          </p:cNvPr>
          <p:cNvSpPr txBox="1"/>
          <p:nvPr/>
        </p:nvSpPr>
        <p:spPr>
          <a:xfrm>
            <a:off x="4578824" y="4440602"/>
            <a:ext cx="6860184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dirty="0"/>
              <a:t>Based on property type: Most revenue was generated by home/apt in Manhattan neighborhood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8EF52A3-539A-39B9-3CF0-BA7FA5FEDB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985" y="0"/>
            <a:ext cx="5918171" cy="421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802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4">
            <a:extLst>
              <a:ext uri="{FF2B5EF4-FFF2-40B4-BE49-F238E27FC236}">
                <a16:creationId xmlns:a16="http://schemas.microsoft.com/office/drawing/2014/main" id="{5BA49487-3FDB-4FB7-9D50-2B4F9454D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16">
            <a:extLst>
              <a:ext uri="{FF2B5EF4-FFF2-40B4-BE49-F238E27FC236}">
                <a16:creationId xmlns:a16="http://schemas.microsoft.com/office/drawing/2014/main" id="{1C938212-FA12-4FF1-87C8-ACDE99D0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2076D-2DBB-92FE-D2B7-DA282294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300663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800" b="1" dirty="0"/>
            </a:br>
            <a:r>
              <a:rPr lang="en-US" sz="2800" b="1" dirty="0"/>
              <a:t>How is the price over the Hosts started hosting guests?</a:t>
            </a:r>
          </a:p>
        </p:txBody>
      </p:sp>
      <p:pic>
        <p:nvPicPr>
          <p:cNvPr id="5" name="Picture 4" descr="A person leaning on a question mark&#10;&#10;Description automatically generated">
            <a:extLst>
              <a:ext uri="{FF2B5EF4-FFF2-40B4-BE49-F238E27FC236}">
                <a16:creationId xmlns:a16="http://schemas.microsoft.com/office/drawing/2014/main" id="{6DA1E13F-486D-6A84-53C8-3730862369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46" y="126513"/>
            <a:ext cx="3330153" cy="363993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69F152D-E540-4B48-BA11-2ADF043C6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059F7E-04C4-4C46-9B3E-E5CE267E3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2098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D067B1-780E-338B-07A6-5C83D216D3A2}"/>
              </a:ext>
            </a:extLst>
          </p:cNvPr>
          <p:cNvSpPr txBox="1"/>
          <p:nvPr/>
        </p:nvSpPr>
        <p:spPr>
          <a:xfrm>
            <a:off x="4578824" y="4440602"/>
            <a:ext cx="6860184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dirty="0"/>
              <a:t>Average price over the past 8 years has been additive in nature</a:t>
            </a:r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FAB6FAB9-338E-9D5D-0111-7AB05F3156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760" y="0"/>
            <a:ext cx="7128103" cy="421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474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2">
            <a:extLst>
              <a:ext uri="{FF2B5EF4-FFF2-40B4-BE49-F238E27FC236}">
                <a16:creationId xmlns:a16="http://schemas.microsoft.com/office/drawing/2014/main" id="{FB33DC6A-1F1C-4A06-834E-CFF88F1C0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0FE1D5CF-87B8-4A8A-AD3C-01D06A607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208641" cy="6858000"/>
          </a:xfrm>
          <a:custGeom>
            <a:avLst/>
            <a:gdLst>
              <a:gd name="connsiteX0" fmla="*/ 0 w 6208641"/>
              <a:gd name="connsiteY0" fmla="*/ 0 h 6858000"/>
              <a:gd name="connsiteX1" fmla="*/ 5464181 w 6208641"/>
              <a:gd name="connsiteY1" fmla="*/ 0 h 6858000"/>
              <a:gd name="connsiteX2" fmla="*/ 5538086 w 6208641"/>
              <a:gd name="connsiteY2" fmla="*/ 159684 h 6858000"/>
              <a:gd name="connsiteX3" fmla="*/ 6208641 w 6208641"/>
              <a:gd name="connsiteY3" fmla="*/ 3706589 h 6858000"/>
              <a:gd name="connsiteX4" fmla="*/ 5734754 w 6208641"/>
              <a:gd name="connsiteY4" fmla="*/ 6730443 h 6858000"/>
              <a:gd name="connsiteX5" fmla="*/ 5689361 w 6208641"/>
              <a:gd name="connsiteY5" fmla="*/ 6858000 h 6858000"/>
              <a:gd name="connsiteX6" fmla="*/ 0 w 620864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8641" h="6858000">
                <a:moveTo>
                  <a:pt x="0" y="0"/>
                </a:moveTo>
                <a:lnTo>
                  <a:pt x="5464181" y="0"/>
                </a:lnTo>
                <a:lnTo>
                  <a:pt x="5538086" y="159684"/>
                </a:lnTo>
                <a:cubicBezTo>
                  <a:pt x="5961440" y="1172168"/>
                  <a:pt x="6208641" y="2392735"/>
                  <a:pt x="6208641" y="3706589"/>
                </a:cubicBezTo>
                <a:cubicBezTo>
                  <a:pt x="6208641" y="4801467"/>
                  <a:pt x="6036974" y="5831563"/>
                  <a:pt x="5734754" y="6730443"/>
                </a:cubicBezTo>
                <a:lnTo>
                  <a:pt x="568936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2" name="Freeform: Shape 16">
            <a:extLst>
              <a:ext uri="{FF2B5EF4-FFF2-40B4-BE49-F238E27FC236}">
                <a16:creationId xmlns:a16="http://schemas.microsoft.com/office/drawing/2014/main" id="{60926200-45C2-41E9-839F-31CD5FE4C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03325" cy="6858000"/>
          </a:xfrm>
          <a:custGeom>
            <a:avLst/>
            <a:gdLst>
              <a:gd name="connsiteX0" fmla="*/ 0 w 6203325"/>
              <a:gd name="connsiteY0" fmla="*/ 0 h 6858000"/>
              <a:gd name="connsiteX1" fmla="*/ 5458865 w 6203325"/>
              <a:gd name="connsiteY1" fmla="*/ 0 h 6858000"/>
              <a:gd name="connsiteX2" fmla="*/ 5532770 w 6203325"/>
              <a:gd name="connsiteY2" fmla="*/ 159684 h 6858000"/>
              <a:gd name="connsiteX3" fmla="*/ 6203325 w 6203325"/>
              <a:gd name="connsiteY3" fmla="*/ 3706589 h 6858000"/>
              <a:gd name="connsiteX4" fmla="*/ 5729438 w 6203325"/>
              <a:gd name="connsiteY4" fmla="*/ 6730443 h 6858000"/>
              <a:gd name="connsiteX5" fmla="*/ 5684045 w 6203325"/>
              <a:gd name="connsiteY5" fmla="*/ 6858000 h 6858000"/>
              <a:gd name="connsiteX6" fmla="*/ 0 w 620332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3325" h="6858000">
                <a:moveTo>
                  <a:pt x="0" y="0"/>
                </a:moveTo>
                <a:lnTo>
                  <a:pt x="5458865" y="0"/>
                </a:lnTo>
                <a:lnTo>
                  <a:pt x="5532770" y="159684"/>
                </a:lnTo>
                <a:cubicBezTo>
                  <a:pt x="5956124" y="1172168"/>
                  <a:pt x="6203325" y="2392735"/>
                  <a:pt x="6203325" y="3706589"/>
                </a:cubicBezTo>
                <a:cubicBezTo>
                  <a:pt x="6203325" y="4801467"/>
                  <a:pt x="6031658" y="5831563"/>
                  <a:pt x="5729438" y="6730443"/>
                </a:cubicBezTo>
                <a:lnTo>
                  <a:pt x="568404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2929F-DCC3-6F26-EE31-FA84BCD21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098" y="1106034"/>
            <a:ext cx="5019074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Create and Organize Dashboards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BD6C2A5-0872-4DF3-4055-4A3D6371C6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071" y="725899"/>
            <a:ext cx="4708831" cy="254276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546920"/>
            <a:ext cx="501907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24031AE-963C-99EB-DB1A-705590AAD4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071" y="3656410"/>
            <a:ext cx="4708833" cy="253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795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2929F-DCC3-6F26-EE31-FA84BCD21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5500810" cy="161620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ABC797-2F2B-8463-DF55-756D1C254E7D}"/>
              </a:ext>
            </a:extLst>
          </p:cNvPr>
          <p:cNvSpPr txBox="1"/>
          <p:nvPr/>
        </p:nvSpPr>
        <p:spPr>
          <a:xfrm>
            <a:off x="876692" y="2533476"/>
            <a:ext cx="5500811" cy="34478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3 years forecast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Linear regression</a:t>
            </a:r>
          </a:p>
        </p:txBody>
      </p:sp>
      <p:pic>
        <p:nvPicPr>
          <p:cNvPr id="14" name="Picture 13" descr="A screenshot of a graph&#10;&#10;Description automatically generated">
            <a:extLst>
              <a:ext uri="{FF2B5EF4-FFF2-40B4-BE49-F238E27FC236}">
                <a16:creationId xmlns:a16="http://schemas.microsoft.com/office/drawing/2014/main" id="{39B6D540-E08F-9E05-33BB-334BCD90C0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6" r="4" b="18560"/>
          <a:stretch/>
        </p:blipFill>
        <p:spPr>
          <a:xfrm>
            <a:off x="6457025" y="-15447"/>
            <a:ext cx="5615273" cy="3447832"/>
          </a:xfrm>
          <a:prstGeom prst="rect">
            <a:avLst/>
          </a:prstGeom>
        </p:spPr>
      </p:pic>
      <p:pic>
        <p:nvPicPr>
          <p:cNvPr id="25" name="Picture 24" descr="A screenshot of a graph&#10;&#10;Description automatically generated">
            <a:extLst>
              <a:ext uri="{FF2B5EF4-FFF2-40B4-BE49-F238E27FC236}">
                <a16:creationId xmlns:a16="http://schemas.microsoft.com/office/drawing/2014/main" id="{B1052777-2A98-0CAD-04ED-3400D54874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4284"/>
          <a:stretch/>
        </p:blipFill>
        <p:spPr>
          <a:xfrm>
            <a:off x="6377503" y="3429000"/>
            <a:ext cx="5697415" cy="3429000"/>
          </a:xfrm>
          <a:prstGeom prst="rect">
            <a:avLst/>
          </a:prstGeom>
        </p:spPr>
      </p:pic>
      <p:grpSp>
        <p:nvGrpSpPr>
          <p:cNvPr id="41" name="Group 36">
            <a:extLst>
              <a:ext uri="{FF2B5EF4-FFF2-40B4-BE49-F238E27FC236}">
                <a16:creationId xmlns:a16="http://schemas.microsoft.com/office/drawing/2014/main" id="{9E2F459E-8EB3-985C-3049-33F6B920D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71AB682-1CAC-7672-C637-B014B86EB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38">
              <a:extLst>
                <a:ext uri="{FF2B5EF4-FFF2-40B4-BE49-F238E27FC236}">
                  <a16:creationId xmlns:a16="http://schemas.microsoft.com/office/drawing/2014/main" id="{D193956D-B33D-633F-BDBE-3353AA946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27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31DCAAF-CC5F-6280-7DDA-25F739E31768}"/>
              </a:ext>
            </a:extLst>
          </p:cNvPr>
          <p:cNvSpPr txBox="1"/>
          <p:nvPr/>
        </p:nvSpPr>
        <p:spPr>
          <a:xfrm>
            <a:off x="1125415" y="3527553"/>
            <a:ext cx="50995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Trend analysis reveals the following: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Using the additive model, the confidence band was too wide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Using the multiplicative model, no prediction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Quality: poor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Hence, prediction could not be made due to outliers and issues with the data</a:t>
            </a:r>
          </a:p>
        </p:txBody>
      </p:sp>
    </p:spTree>
    <p:extLst>
      <p:ext uri="{BB962C8B-B14F-4D97-AF65-F5344CB8AC3E}">
        <p14:creationId xmlns:p14="http://schemas.microsoft.com/office/powerpoint/2010/main" val="132750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2929F-DCC3-6F26-EE31-FA84BCD21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5500810" cy="161620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ABC797-2F2B-8463-DF55-756D1C254E7D}"/>
              </a:ext>
            </a:extLst>
          </p:cNvPr>
          <p:cNvSpPr txBox="1"/>
          <p:nvPr/>
        </p:nvSpPr>
        <p:spPr>
          <a:xfrm>
            <a:off x="876693" y="2808406"/>
            <a:ext cx="3876747" cy="5379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000" i="1" dirty="0"/>
              <a:t>3 years forecast result</a:t>
            </a:r>
          </a:p>
        </p:txBody>
      </p:sp>
      <p:grpSp>
        <p:nvGrpSpPr>
          <p:cNvPr id="41" name="Group 36">
            <a:extLst>
              <a:ext uri="{FF2B5EF4-FFF2-40B4-BE49-F238E27FC236}">
                <a16:creationId xmlns:a16="http://schemas.microsoft.com/office/drawing/2014/main" id="{9E2F459E-8EB3-985C-3049-33F6B920D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71AB682-1CAC-7672-C637-B014B86EB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38">
              <a:extLst>
                <a:ext uri="{FF2B5EF4-FFF2-40B4-BE49-F238E27FC236}">
                  <a16:creationId xmlns:a16="http://schemas.microsoft.com/office/drawing/2014/main" id="{D193956D-B33D-633F-BDBE-3353AA946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27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82B777-FD88-3E4C-4940-CE580B9CB97E}"/>
              </a:ext>
            </a:extLst>
          </p:cNvPr>
          <p:cNvSpPr txBox="1"/>
          <p:nvPr/>
        </p:nvSpPr>
        <p:spPr>
          <a:xfrm>
            <a:off x="7456416" y="741391"/>
            <a:ext cx="3858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Linear regression result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C761BA-48F0-4562-4C2F-39232BA612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693" y="3164141"/>
            <a:ext cx="5653061" cy="3529736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1EC52E8-A15E-143E-CEFB-B090F24D46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9754" y="1168528"/>
            <a:ext cx="5265131" cy="319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892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B38F447-07F0-18D2-A93D-1E8E4CFBC8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7"/>
          <a:stretch/>
        </p:blipFill>
        <p:spPr>
          <a:xfrm>
            <a:off x="-1" y="-3"/>
            <a:ext cx="4064316" cy="228128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9A8AE17A-8244-1D61-BA82-AFFDF941D8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"/>
          <a:stretch/>
        </p:blipFill>
        <p:spPr>
          <a:xfrm>
            <a:off x="168185" y="2331949"/>
            <a:ext cx="3776778" cy="2272266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637DFC42-0DCD-9D89-C7F7-F9DFE45729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" r="3" b="3"/>
          <a:stretch/>
        </p:blipFill>
        <p:spPr>
          <a:xfrm>
            <a:off x="4024379" y="59685"/>
            <a:ext cx="4161863" cy="2272264"/>
          </a:xfrm>
          <a:prstGeom prst="rect">
            <a:avLst/>
          </a:prstGeom>
        </p:spPr>
      </p:pic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99F7D854-80A5-4686-ABBB-DBE0162DB48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08" b="4"/>
          <a:stretch/>
        </p:blipFill>
        <p:spPr>
          <a:xfrm>
            <a:off x="8078372" y="11937"/>
            <a:ext cx="4064292" cy="2281271"/>
          </a:xfrm>
          <a:prstGeom prst="rect">
            <a:avLst/>
          </a:prstGeom>
        </p:spPr>
      </p:pic>
      <p:pic>
        <p:nvPicPr>
          <p:cNvPr id="10" name="Picture 9" descr="A screenshot of a graph&#10;&#10;Description automatically generated">
            <a:extLst>
              <a:ext uri="{FF2B5EF4-FFF2-40B4-BE49-F238E27FC236}">
                <a16:creationId xmlns:a16="http://schemas.microsoft.com/office/drawing/2014/main" id="{E3CE0904-F846-4B8C-9759-612C6DC1806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38" b="-3"/>
          <a:stretch/>
        </p:blipFill>
        <p:spPr>
          <a:xfrm>
            <a:off x="3" y="4585734"/>
            <a:ext cx="4061141" cy="2272267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A5A17FC0-D416-4C8B-A9E6-5924D352B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7495" y="2300641"/>
            <a:ext cx="8124506" cy="455736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2929F-DCC3-6F26-EE31-FA84BCD21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7256" y="2916520"/>
            <a:ext cx="6465287" cy="23093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Create Story: NYC House Rentals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82DC870-E8E5-4050-B10C-CC24FC67E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285774"/>
            <a:ext cx="12188952" cy="0"/>
          </a:xfrm>
          <a:prstGeom prst="line">
            <a:avLst/>
          </a:prstGeom>
          <a:ln w="101600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3">
            <a:extLst>
              <a:ext uri="{FF2B5EF4-FFF2-40B4-BE49-F238E27FC236}">
                <a16:creationId xmlns:a16="http://schemas.microsoft.com/office/drawing/2014/main" id="{FF76A74F-C283-4DED-BD4D-086753B7C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571548"/>
            <a:ext cx="4064320" cy="0"/>
          </a:xfrm>
          <a:prstGeom prst="line">
            <a:avLst/>
          </a:prstGeom>
          <a:ln w="101600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B2791FB-B2F7-4BBE-B8D8-74C37FF9E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891B5DE-6811-4844-BB18-472A3F360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20742" y="-680"/>
            <a:ext cx="0" cy="2240280"/>
          </a:xfrm>
          <a:prstGeom prst="line">
            <a:avLst/>
          </a:prstGeom>
          <a:ln w="101600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7A9CA3A-7216-41E0-B3CD-058077FD3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46931" y="5336249"/>
            <a:ext cx="5486400" cy="0"/>
          </a:xfrm>
          <a:prstGeom prst="line">
            <a:avLst/>
          </a:prstGeom>
          <a:ln w="15875">
            <a:solidFill>
              <a:srgbClr val="FFFFFF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7876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687AFE0E-B37D-4531-AFE8-231C8348E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A82543-3ECD-F43B-B222-50CF255F8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4752"/>
          </a:xfrm>
        </p:spPr>
        <p:txBody>
          <a:bodyPr>
            <a:normAutofit/>
          </a:bodyPr>
          <a:lstStyle/>
          <a:p>
            <a:r>
              <a:rPr lang="en-US" b="1" dirty="0"/>
              <a:t>Goal</a:t>
            </a:r>
            <a:r>
              <a:rPr lang="en-US" dirty="0"/>
              <a:t>: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5E3FF66-8129-A377-BEFA-D8564F47E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62471"/>
            <a:ext cx="4614759" cy="461449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000" dirty="0"/>
              <a:t> Employing Tableau to transform data into easily understandable visual representations.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/>
              <a:t> Crafting compelling dashboards that  assist stakeholders in making informed decisions to tackle business inquiries and challenges.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/>
              <a:t> Conveying insights effectively through appropriate visualizations.</a:t>
            </a:r>
          </a:p>
        </p:txBody>
      </p:sp>
      <p:pic>
        <p:nvPicPr>
          <p:cNvPr id="7" name="Picture 6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C86A4918-6CB3-3573-5719-4C3118FE6E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0" r="3" b="17257"/>
          <a:stretch/>
        </p:blipFill>
        <p:spPr>
          <a:xfrm>
            <a:off x="6094476" y="940397"/>
            <a:ext cx="5861482" cy="5236565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0762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5">
            <a:extLst>
              <a:ext uri="{FF2B5EF4-FFF2-40B4-BE49-F238E27FC236}">
                <a16:creationId xmlns:a16="http://schemas.microsoft.com/office/drawing/2014/main" id="{687AFE0E-B37D-4531-AFE8-231C8348E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A82543-3ECD-F43B-B222-50CF255F8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Process Flow</a:t>
            </a:r>
            <a:r>
              <a:rPr lang="en-US" dirty="0"/>
              <a:t>:</a:t>
            </a:r>
          </a:p>
        </p:txBody>
      </p:sp>
      <p:pic>
        <p:nvPicPr>
          <p:cNvPr id="5" name="Content Placeholder 4" descr="A close-up of a street&#10;&#10;Description automatically generated">
            <a:extLst>
              <a:ext uri="{FF2B5EF4-FFF2-40B4-BE49-F238E27FC236}">
                <a16:creationId xmlns:a16="http://schemas.microsoft.com/office/drawing/2014/main" id="{D5D13846-B5B7-BD14-2892-D77AF2DC26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5" r="18628" b="1"/>
          <a:stretch/>
        </p:blipFill>
        <p:spPr>
          <a:xfrm>
            <a:off x="6358279" y="2053567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  <p:pic>
        <p:nvPicPr>
          <p:cNvPr id="4" name="Picture 3" descr="A colorful rectangular box with text&#10;&#10;Description automatically generated with medium confidence">
            <a:extLst>
              <a:ext uri="{FF2B5EF4-FFF2-40B4-BE49-F238E27FC236}">
                <a16:creationId xmlns:a16="http://schemas.microsoft.com/office/drawing/2014/main" id="{D112D114-AFAD-44AD-CAC9-EC3903DA703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55" y="1970043"/>
            <a:ext cx="6165688" cy="379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78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21EA7FA8-6652-4CC5-90F4-3D48CAC0C2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169C97-8104-192F-361F-D3281CE57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160939"/>
            <a:ext cx="10515600" cy="1117446"/>
          </a:xfrm>
        </p:spPr>
        <p:txBody>
          <a:bodyPr>
            <a:normAutofit/>
          </a:bodyPr>
          <a:lstStyle/>
          <a:p>
            <a:r>
              <a:rPr lang="en-US" b="1" dirty="0"/>
              <a:t>What is Airbnb?</a:t>
            </a:r>
          </a:p>
        </p:txBody>
      </p:sp>
      <p:pic>
        <p:nvPicPr>
          <p:cNvPr id="11" name="Picture 10" descr="A pink sign with white text&#10;&#10;Description automatically generated">
            <a:extLst>
              <a:ext uri="{FF2B5EF4-FFF2-40B4-BE49-F238E27FC236}">
                <a16:creationId xmlns:a16="http://schemas.microsoft.com/office/drawing/2014/main" id="{15272714-5EC4-B770-219F-24558485DC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43" r="14281" b="2"/>
          <a:stretch/>
        </p:blipFill>
        <p:spPr>
          <a:xfrm>
            <a:off x="7339072" y="1632318"/>
            <a:ext cx="4488714" cy="3576825"/>
          </a:xfrm>
          <a:custGeom>
            <a:avLst/>
            <a:gdLst/>
            <a:ahLst/>
            <a:cxnLst/>
            <a:rect l="l" t="t" r="r" b="b"/>
            <a:pathLst>
              <a:path w="4488714" h="3576825">
                <a:moveTo>
                  <a:pt x="713492" y="15"/>
                </a:moveTo>
                <a:cubicBezTo>
                  <a:pt x="723739" y="278"/>
                  <a:pt x="734339" y="3967"/>
                  <a:pt x="743942" y="5139"/>
                </a:cubicBezTo>
                <a:cubicBezTo>
                  <a:pt x="955929" y="31374"/>
                  <a:pt x="1167914" y="59717"/>
                  <a:pt x="1380134" y="84780"/>
                </a:cubicBezTo>
                <a:cubicBezTo>
                  <a:pt x="1578535" y="108204"/>
                  <a:pt x="1778340" y="113591"/>
                  <a:pt x="1977677" y="125771"/>
                </a:cubicBezTo>
                <a:cubicBezTo>
                  <a:pt x="2218942" y="140529"/>
                  <a:pt x="2459740" y="161377"/>
                  <a:pt x="2699600" y="194169"/>
                </a:cubicBezTo>
                <a:cubicBezTo>
                  <a:pt x="2866144" y="217126"/>
                  <a:pt x="3034328" y="233053"/>
                  <a:pt x="3203214" y="214783"/>
                </a:cubicBezTo>
                <a:cubicBezTo>
                  <a:pt x="3211646" y="213845"/>
                  <a:pt x="3221250" y="210801"/>
                  <a:pt x="3228277" y="213845"/>
                </a:cubicBezTo>
                <a:cubicBezTo>
                  <a:pt x="3310262" y="248045"/>
                  <a:pt x="3399740" y="223449"/>
                  <a:pt x="3484768" y="244999"/>
                </a:cubicBezTo>
                <a:cubicBezTo>
                  <a:pt x="3462984" y="328154"/>
                  <a:pt x="3369523" y="321361"/>
                  <a:pt x="3316820" y="378984"/>
                </a:cubicBezTo>
                <a:cubicBezTo>
                  <a:pt x="3402785" y="401939"/>
                  <a:pt x="3480084" y="425129"/>
                  <a:pt x="3558554" y="442462"/>
                </a:cubicBezTo>
                <a:cubicBezTo>
                  <a:pt x="3641709" y="460733"/>
                  <a:pt x="3712214" y="510158"/>
                  <a:pt x="3793494" y="532176"/>
                </a:cubicBezTo>
                <a:cubicBezTo>
                  <a:pt x="3810829" y="536861"/>
                  <a:pt x="3831676" y="553257"/>
                  <a:pt x="3837766" y="569186"/>
                </a:cubicBezTo>
                <a:cubicBezTo>
                  <a:pt x="3857442" y="620719"/>
                  <a:pt x="4250260" y="765244"/>
                  <a:pt x="4203881" y="811154"/>
                </a:cubicBezTo>
                <a:cubicBezTo>
                  <a:pt x="4184673" y="830128"/>
                  <a:pt x="4159844" y="843714"/>
                  <a:pt x="4133843" y="862453"/>
                </a:cubicBezTo>
                <a:cubicBezTo>
                  <a:pt x="4172962" y="897823"/>
                  <a:pt x="4216998" y="913283"/>
                  <a:pt x="4263846" y="923823"/>
                </a:cubicBezTo>
                <a:cubicBezTo>
                  <a:pt x="4277901" y="927103"/>
                  <a:pt x="4291721" y="933661"/>
                  <a:pt x="4293126" y="949590"/>
                </a:cubicBezTo>
                <a:cubicBezTo>
                  <a:pt x="4294531" y="966220"/>
                  <a:pt x="4280242" y="972778"/>
                  <a:pt x="4268297" y="980509"/>
                </a:cubicBezTo>
                <a:cubicBezTo>
                  <a:pt x="4251666" y="991283"/>
                  <a:pt x="4235503" y="1000654"/>
                  <a:pt x="4214422" y="1002059"/>
                </a:cubicBezTo>
                <a:cubicBezTo>
                  <a:pt x="4179754" y="1004167"/>
                  <a:pt x="4163124" y="1034149"/>
                  <a:pt x="4142980" y="1056636"/>
                </a:cubicBezTo>
                <a:cubicBezTo>
                  <a:pt x="4131736" y="1069286"/>
                  <a:pt x="4126114" y="1094817"/>
                  <a:pt x="4145790" y="1099268"/>
                </a:cubicBezTo>
                <a:cubicBezTo>
                  <a:pt x="4193106" y="1110043"/>
                  <a:pt x="4189358" y="1141197"/>
                  <a:pt x="4188188" y="1176567"/>
                </a:cubicBezTo>
                <a:cubicBezTo>
                  <a:pt x="4186548" y="1220370"/>
                  <a:pt x="4158673" y="1240514"/>
                  <a:pt x="4124474" y="1257380"/>
                </a:cubicBezTo>
                <a:cubicBezTo>
                  <a:pt x="4112762" y="1263235"/>
                  <a:pt x="4096132" y="1263000"/>
                  <a:pt x="4091680" y="1281271"/>
                </a:cubicBezTo>
                <a:cubicBezTo>
                  <a:pt x="4110888" y="1298606"/>
                  <a:pt x="4134312" y="1284551"/>
                  <a:pt x="4154926" y="1289469"/>
                </a:cubicBezTo>
                <a:cubicBezTo>
                  <a:pt x="4172025" y="1293452"/>
                  <a:pt x="4200368" y="1291344"/>
                  <a:pt x="4176944" y="1323200"/>
                </a:cubicBezTo>
                <a:cubicBezTo>
                  <a:pt x="4170150" y="1332335"/>
                  <a:pt x="4178114" y="1339363"/>
                  <a:pt x="4186782" y="1340066"/>
                </a:cubicBezTo>
                <a:cubicBezTo>
                  <a:pt x="4256117" y="1347327"/>
                  <a:pt x="4224260" y="1411743"/>
                  <a:pt x="4246513" y="1445708"/>
                </a:cubicBezTo>
                <a:cubicBezTo>
                  <a:pt x="4252602" y="1455076"/>
                  <a:pt x="4246044" y="1471239"/>
                  <a:pt x="4236440" y="1475221"/>
                </a:cubicBezTo>
                <a:cubicBezTo>
                  <a:pt x="4175069" y="1501456"/>
                  <a:pt x="4166637" y="1563998"/>
                  <a:pt x="4136888" y="1617873"/>
                </a:cubicBezTo>
                <a:cubicBezTo>
                  <a:pt x="4169214" y="1639188"/>
                  <a:pt x="4207863" y="1643873"/>
                  <a:pt x="4242764" y="1657693"/>
                </a:cubicBezTo>
                <a:cubicBezTo>
                  <a:pt x="4279072" y="1672216"/>
                  <a:pt x="4279072" y="1682991"/>
                  <a:pt x="4249089" y="1725153"/>
                </a:cubicBezTo>
                <a:cubicBezTo>
                  <a:pt x="4327090" y="1734290"/>
                  <a:pt x="4327090" y="1734290"/>
                  <a:pt x="4302964" y="1800579"/>
                </a:cubicBezTo>
                <a:cubicBezTo>
                  <a:pt x="4368318" y="1806669"/>
                  <a:pt x="4411417" y="1838057"/>
                  <a:pt x="4421488" y="1906689"/>
                </a:cubicBezTo>
                <a:cubicBezTo>
                  <a:pt x="4426408" y="1939951"/>
                  <a:pt x="4455922" y="1955644"/>
                  <a:pt x="4488714" y="1977897"/>
                </a:cubicBezTo>
                <a:cubicBezTo>
                  <a:pt x="4447958" y="1999448"/>
                  <a:pt x="4420318" y="2044421"/>
                  <a:pt x="4372767" y="1996870"/>
                </a:cubicBezTo>
                <a:cubicBezTo>
                  <a:pt x="4355434" y="1979537"/>
                  <a:pt x="4357072" y="2001555"/>
                  <a:pt x="4354731" y="2007880"/>
                </a:cubicBezTo>
                <a:cubicBezTo>
                  <a:pt x="4349110" y="2023339"/>
                  <a:pt x="4360820" y="2033646"/>
                  <a:pt x="4368551" y="2045357"/>
                </a:cubicBezTo>
                <a:cubicBezTo>
                  <a:pt x="4376046" y="2057070"/>
                  <a:pt x="4384948" y="2069484"/>
                  <a:pt x="4387056" y="2082603"/>
                </a:cubicBezTo>
                <a:cubicBezTo>
                  <a:pt x="4388460" y="2091738"/>
                  <a:pt x="4381668" y="2105088"/>
                  <a:pt x="4374173" y="2111882"/>
                </a:cubicBezTo>
                <a:cubicBezTo>
                  <a:pt x="4334820" y="2147720"/>
                  <a:pt x="4358244" y="2228299"/>
                  <a:pt x="4283756" y="2238606"/>
                </a:cubicBezTo>
                <a:cubicBezTo>
                  <a:pt x="4250260" y="2243289"/>
                  <a:pt x="4234098" y="2272804"/>
                  <a:pt x="4209503" y="2288966"/>
                </a:cubicBezTo>
                <a:cubicBezTo>
                  <a:pt x="4124006" y="2345418"/>
                  <a:pt x="4066851" y="2418032"/>
                  <a:pt x="4040383" y="2517817"/>
                </a:cubicBezTo>
                <a:cubicBezTo>
                  <a:pt x="4033122" y="2545457"/>
                  <a:pt x="4005246" y="2567711"/>
                  <a:pt x="3987210" y="2592071"/>
                </a:cubicBezTo>
                <a:cubicBezTo>
                  <a:pt x="3995878" y="2609873"/>
                  <a:pt x="4043193" y="2571458"/>
                  <a:pt x="4026563" y="2618305"/>
                </a:cubicBezTo>
                <a:cubicBezTo>
                  <a:pt x="4013914" y="2653442"/>
                  <a:pt x="3981588" y="2675226"/>
                  <a:pt x="3951137" y="2696074"/>
                </a:cubicBezTo>
                <a:cubicBezTo>
                  <a:pt x="3916470" y="2719731"/>
                  <a:pt x="3878055" y="2738704"/>
                  <a:pt x="3862360" y="2782506"/>
                </a:cubicBezTo>
                <a:cubicBezTo>
                  <a:pt x="3859081" y="2791877"/>
                  <a:pt x="3848540" y="2801714"/>
                  <a:pt x="3839172" y="2805463"/>
                </a:cubicBezTo>
                <a:cubicBezTo>
                  <a:pt x="3350549" y="3576343"/>
                  <a:pt x="2147734" y="3581495"/>
                  <a:pt x="2009066" y="3576107"/>
                </a:cubicBezTo>
                <a:cubicBezTo>
                  <a:pt x="1841116" y="3569315"/>
                  <a:pt x="1682302" y="3521764"/>
                  <a:pt x="1526534" y="3462502"/>
                </a:cubicBezTo>
                <a:cubicBezTo>
                  <a:pt x="1460712" y="3437439"/>
                  <a:pt x="1399577" y="3401835"/>
                  <a:pt x="1335628" y="3374195"/>
                </a:cubicBezTo>
                <a:cubicBezTo>
                  <a:pt x="1247321" y="3336013"/>
                  <a:pt x="1179158" y="3263165"/>
                  <a:pt x="1091084" y="3232479"/>
                </a:cubicBezTo>
                <a:cubicBezTo>
                  <a:pt x="1000434" y="3200857"/>
                  <a:pt x="922901" y="3143000"/>
                  <a:pt x="829673" y="3118405"/>
                </a:cubicBezTo>
                <a:cubicBezTo>
                  <a:pt x="780484" y="3105288"/>
                  <a:pt x="732933" y="3081631"/>
                  <a:pt x="740662" y="3013935"/>
                </a:cubicBezTo>
                <a:cubicBezTo>
                  <a:pt x="742771" y="2994727"/>
                  <a:pt x="729888" y="2979034"/>
                  <a:pt x="709509" y="2984656"/>
                </a:cubicBezTo>
                <a:cubicBezTo>
                  <a:pt x="670626" y="2995196"/>
                  <a:pt x="653058" y="2967321"/>
                  <a:pt x="631507" y="2946474"/>
                </a:cubicBezTo>
                <a:cubicBezTo>
                  <a:pt x="593093" y="2909465"/>
                  <a:pt x="556552" y="2870113"/>
                  <a:pt x="495415" y="2864022"/>
                </a:cubicBezTo>
                <a:cubicBezTo>
                  <a:pt x="507126" y="2834976"/>
                  <a:pt x="527037" y="2839193"/>
                  <a:pt x="545308" y="2845283"/>
                </a:cubicBezTo>
                <a:cubicBezTo>
                  <a:pt x="593327" y="2861212"/>
                  <a:pt x="640877" y="2879248"/>
                  <a:pt x="688896" y="2895176"/>
                </a:cubicBezTo>
                <a:cubicBezTo>
                  <a:pt x="720284" y="2905483"/>
                  <a:pt x="751438" y="2920006"/>
                  <a:pt x="793367" y="2908527"/>
                </a:cubicBezTo>
                <a:cubicBezTo>
                  <a:pt x="757294" y="2849968"/>
                  <a:pt x="695923" y="2839427"/>
                  <a:pt x="646265" y="2821391"/>
                </a:cubicBezTo>
                <a:cubicBezTo>
                  <a:pt x="584192" y="2798670"/>
                  <a:pt x="547651" y="2755803"/>
                  <a:pt x="503847" y="2708019"/>
                </a:cubicBezTo>
                <a:cubicBezTo>
                  <a:pt x="549524" y="2696541"/>
                  <a:pt x="577867" y="2731678"/>
                  <a:pt x="613705" y="2729803"/>
                </a:cubicBezTo>
                <a:cubicBezTo>
                  <a:pt x="615580" y="2723714"/>
                  <a:pt x="618859" y="2714813"/>
                  <a:pt x="618390" y="2714577"/>
                </a:cubicBezTo>
                <a:cubicBezTo>
                  <a:pt x="559831" y="2688343"/>
                  <a:pt x="532425" y="2639153"/>
                  <a:pt x="523289" y="2579656"/>
                </a:cubicBezTo>
                <a:cubicBezTo>
                  <a:pt x="518605" y="2548972"/>
                  <a:pt x="497289" y="2539368"/>
                  <a:pt x="476207" y="2525313"/>
                </a:cubicBezTo>
                <a:cubicBezTo>
                  <a:pt x="402656" y="2475421"/>
                  <a:pt x="324889" y="2430213"/>
                  <a:pt x="264455" y="2361581"/>
                </a:cubicBezTo>
                <a:cubicBezTo>
                  <a:pt x="334259" y="2370716"/>
                  <a:pt x="390242" y="2415455"/>
                  <a:pt x="465433" y="2434663"/>
                </a:cubicBezTo>
                <a:cubicBezTo>
                  <a:pt x="405702" y="2359238"/>
                  <a:pt x="328402" y="2321058"/>
                  <a:pt x="257897" y="2275380"/>
                </a:cubicBezTo>
                <a:cubicBezTo>
                  <a:pt x="225806" y="2254533"/>
                  <a:pt x="196059" y="2227830"/>
                  <a:pt x="157174" y="2216586"/>
                </a:cubicBezTo>
                <a:cubicBezTo>
                  <a:pt x="143354" y="2212604"/>
                  <a:pt x="120633" y="2204172"/>
                  <a:pt x="131643" y="2181919"/>
                </a:cubicBezTo>
                <a:cubicBezTo>
                  <a:pt x="141011" y="2163415"/>
                  <a:pt x="159516" y="2169035"/>
                  <a:pt x="176382" y="2174423"/>
                </a:cubicBezTo>
                <a:cubicBezTo>
                  <a:pt x="216905" y="2187776"/>
                  <a:pt x="258834" y="2188009"/>
                  <a:pt x="313646" y="2187776"/>
                </a:cubicBezTo>
                <a:cubicBezTo>
                  <a:pt x="267735" y="2126639"/>
                  <a:pt x="183643" y="2144910"/>
                  <a:pt x="144292" y="2080728"/>
                </a:cubicBezTo>
                <a:cubicBezTo>
                  <a:pt x="193481" y="2069484"/>
                  <a:pt x="231428" y="2092674"/>
                  <a:pt x="271249" y="2097124"/>
                </a:cubicBezTo>
                <a:cubicBezTo>
                  <a:pt x="307321" y="2101106"/>
                  <a:pt x="316222" y="2090332"/>
                  <a:pt x="307790" y="2054961"/>
                </a:cubicBezTo>
                <a:cubicBezTo>
                  <a:pt x="294673" y="1999915"/>
                  <a:pt x="314349" y="1971806"/>
                  <a:pt x="366818" y="1986798"/>
                </a:cubicBezTo>
                <a:cubicBezTo>
                  <a:pt x="415539" y="2000852"/>
                  <a:pt x="420692" y="1980240"/>
                  <a:pt x="407575" y="1948852"/>
                </a:cubicBezTo>
                <a:cubicBezTo>
                  <a:pt x="388836" y="1903176"/>
                  <a:pt x="410151" y="1867805"/>
                  <a:pt x="424674" y="1829390"/>
                </a:cubicBezTo>
                <a:cubicBezTo>
                  <a:pt x="446928" y="1770831"/>
                  <a:pt x="437558" y="1742253"/>
                  <a:pt x="389539" y="1698685"/>
                </a:cubicBezTo>
                <a:cubicBezTo>
                  <a:pt x="362602" y="1674323"/>
                  <a:pt x="333557" y="1653711"/>
                  <a:pt x="294438" y="1632630"/>
                </a:cubicBezTo>
                <a:cubicBezTo>
                  <a:pt x="384620" y="1621152"/>
                  <a:pt x="289988" y="1582503"/>
                  <a:pt x="321844" y="1558376"/>
                </a:cubicBezTo>
                <a:cubicBezTo>
                  <a:pt x="385557" y="1548538"/>
                  <a:pt x="437558" y="1625368"/>
                  <a:pt x="524227" y="1603350"/>
                </a:cubicBezTo>
                <a:cubicBezTo>
                  <a:pt x="417179" y="1536825"/>
                  <a:pt x="298889" y="1515041"/>
                  <a:pt x="221356" y="1426500"/>
                </a:cubicBezTo>
                <a:cubicBezTo>
                  <a:pt x="239158" y="1406355"/>
                  <a:pt x="256960" y="1425094"/>
                  <a:pt x="272186" y="1417599"/>
                </a:cubicBezTo>
                <a:cubicBezTo>
                  <a:pt x="271717" y="1412914"/>
                  <a:pt x="272889" y="1405886"/>
                  <a:pt x="270077" y="1403779"/>
                </a:cubicBezTo>
                <a:cubicBezTo>
                  <a:pt x="212221" y="1355525"/>
                  <a:pt x="211283" y="1354355"/>
                  <a:pt x="273356" y="1318749"/>
                </a:cubicBezTo>
                <a:cubicBezTo>
                  <a:pt x="295141" y="1306335"/>
                  <a:pt x="293267" y="1295325"/>
                  <a:pt x="281790" y="1279632"/>
                </a:cubicBezTo>
                <a:cubicBezTo>
                  <a:pt x="273590" y="1268622"/>
                  <a:pt x="263753" y="1258784"/>
                  <a:pt x="268438" y="1234657"/>
                </a:cubicBezTo>
                <a:cubicBezTo>
                  <a:pt x="302402" y="1265578"/>
                  <a:pt x="466603" y="1255505"/>
                  <a:pt x="495649" y="1252226"/>
                </a:cubicBezTo>
                <a:cubicBezTo>
                  <a:pt x="528208" y="1248713"/>
                  <a:pt x="560299" y="1233721"/>
                  <a:pt x="594497" y="1241919"/>
                </a:cubicBezTo>
                <a:cubicBezTo>
                  <a:pt x="621903" y="1248479"/>
                  <a:pt x="748860" y="1311957"/>
                  <a:pt x="766898" y="1239109"/>
                </a:cubicBezTo>
                <a:cubicBezTo>
                  <a:pt x="767835" y="1235595"/>
                  <a:pt x="819132" y="1243794"/>
                  <a:pt x="846773" y="1247776"/>
                </a:cubicBezTo>
                <a:cubicBezTo>
                  <a:pt x="871134" y="1251055"/>
                  <a:pt x="898540" y="1265578"/>
                  <a:pt x="914936" y="1236532"/>
                </a:cubicBezTo>
                <a:cubicBezTo>
                  <a:pt x="924540" y="1219433"/>
                  <a:pt x="884954" y="1186405"/>
                  <a:pt x="849584" y="1183594"/>
                </a:cubicBezTo>
                <a:cubicBezTo>
                  <a:pt x="818898" y="1181017"/>
                  <a:pt x="786807" y="1177269"/>
                  <a:pt x="757528" y="1184296"/>
                </a:cubicBezTo>
                <a:cubicBezTo>
                  <a:pt x="721456" y="1192730"/>
                  <a:pt x="702014" y="1179144"/>
                  <a:pt x="691941" y="1149864"/>
                </a:cubicBezTo>
                <a:cubicBezTo>
                  <a:pt x="680698" y="1117539"/>
                  <a:pt x="659147" y="1102547"/>
                  <a:pt x="629400" y="1087555"/>
                </a:cubicBezTo>
                <a:cubicBezTo>
                  <a:pt x="557253" y="1051250"/>
                  <a:pt x="487920" y="1009321"/>
                  <a:pt x="408747" y="988239"/>
                </a:cubicBezTo>
                <a:cubicBezTo>
                  <a:pt x="393052" y="984022"/>
                  <a:pt x="375719" y="978400"/>
                  <a:pt x="368458" y="950527"/>
                </a:cubicBezTo>
                <a:cubicBezTo>
                  <a:pt x="582786" y="992220"/>
                  <a:pt x="778141" y="1100908"/>
                  <a:pt x="999262" y="1094583"/>
                </a:cubicBezTo>
                <a:cubicBezTo>
                  <a:pt x="938829" y="1060149"/>
                  <a:pt x="868792" y="1058276"/>
                  <a:pt x="804376" y="1034149"/>
                </a:cubicBezTo>
                <a:cubicBezTo>
                  <a:pt x="850053" y="1016113"/>
                  <a:pt x="892918" y="1034852"/>
                  <a:pt x="936252" y="1045159"/>
                </a:cubicBezTo>
                <a:cubicBezTo>
                  <a:pt x="972559" y="1053591"/>
                  <a:pt x="1005353" y="1054997"/>
                  <a:pt x="1009335" y="1004636"/>
                </a:cubicBezTo>
                <a:cubicBezTo>
                  <a:pt x="1007929" y="1001356"/>
                  <a:pt x="1008163" y="997141"/>
                  <a:pt x="1008398" y="993158"/>
                </a:cubicBezTo>
                <a:cubicBezTo>
                  <a:pt x="996216" y="972311"/>
                  <a:pt x="977244" y="961536"/>
                  <a:pt x="954757" y="955445"/>
                </a:cubicBezTo>
                <a:cubicBezTo>
                  <a:pt x="941171" y="951697"/>
                  <a:pt x="923135" y="946075"/>
                  <a:pt x="923368" y="931085"/>
                </a:cubicBezTo>
                <a:cubicBezTo>
                  <a:pt x="924071" y="875570"/>
                  <a:pt x="880738" y="859407"/>
                  <a:pt x="837403" y="843245"/>
                </a:cubicBezTo>
                <a:cubicBezTo>
                  <a:pt x="861530" y="815605"/>
                  <a:pt x="880503" y="835983"/>
                  <a:pt x="898774" y="833876"/>
                </a:cubicBezTo>
                <a:cubicBezTo>
                  <a:pt x="910720" y="832470"/>
                  <a:pt x="921495" y="829894"/>
                  <a:pt x="921495" y="815605"/>
                </a:cubicBezTo>
                <a:cubicBezTo>
                  <a:pt x="921729" y="803658"/>
                  <a:pt x="916107" y="790072"/>
                  <a:pt x="904396" y="789839"/>
                </a:cubicBezTo>
                <a:cubicBezTo>
                  <a:pt x="831079" y="787730"/>
                  <a:pt x="790556" y="710900"/>
                  <a:pt x="714428" y="710666"/>
                </a:cubicBezTo>
                <a:cubicBezTo>
                  <a:pt x="668986" y="710666"/>
                  <a:pt x="738086" y="667332"/>
                  <a:pt x="699672" y="649295"/>
                </a:cubicBezTo>
                <a:cubicBezTo>
                  <a:pt x="691238" y="645313"/>
                  <a:pt x="721690" y="639224"/>
                  <a:pt x="735276" y="640160"/>
                </a:cubicBezTo>
                <a:cubicBezTo>
                  <a:pt x="748627" y="641097"/>
                  <a:pt x="760573" y="652574"/>
                  <a:pt x="776736" y="644376"/>
                </a:cubicBezTo>
                <a:cubicBezTo>
                  <a:pt x="785637" y="615097"/>
                  <a:pt x="762682" y="604322"/>
                  <a:pt x="743708" y="596123"/>
                </a:cubicBezTo>
                <a:cubicBezTo>
                  <a:pt x="699905" y="577150"/>
                  <a:pt x="657274" y="554195"/>
                  <a:pt x="609255" y="547401"/>
                </a:cubicBezTo>
                <a:cubicBezTo>
                  <a:pt x="592156" y="545059"/>
                  <a:pt x="633850" y="513671"/>
                  <a:pt x="642048" y="502662"/>
                </a:cubicBezTo>
                <a:cubicBezTo>
                  <a:pt x="448801" y="386949"/>
                  <a:pt x="216437" y="392804"/>
                  <a:pt x="0" y="299342"/>
                </a:cubicBezTo>
                <a:cubicBezTo>
                  <a:pt x="47785" y="281073"/>
                  <a:pt x="82921" y="294424"/>
                  <a:pt x="115480" y="297235"/>
                </a:cubicBezTo>
                <a:cubicBezTo>
                  <a:pt x="196760" y="304261"/>
                  <a:pt x="277105" y="318784"/>
                  <a:pt x="358151" y="327451"/>
                </a:cubicBezTo>
                <a:cubicBezTo>
                  <a:pt x="397971" y="331667"/>
                  <a:pt x="434981" y="347596"/>
                  <a:pt x="479486" y="322299"/>
                </a:cubicBezTo>
                <a:cubicBezTo>
                  <a:pt x="509235" y="305433"/>
                  <a:pt x="556786" y="323703"/>
                  <a:pt x="593327" y="338695"/>
                </a:cubicBezTo>
                <a:cubicBezTo>
                  <a:pt x="623543" y="351109"/>
                  <a:pt x="652355" y="354388"/>
                  <a:pt x="692410" y="338695"/>
                </a:cubicBezTo>
                <a:cubicBezTo>
                  <a:pt x="656103" y="329091"/>
                  <a:pt x="628228" y="320659"/>
                  <a:pt x="599651" y="314802"/>
                </a:cubicBezTo>
                <a:cubicBezTo>
                  <a:pt x="576930" y="310118"/>
                  <a:pt x="631040" y="291144"/>
                  <a:pt x="658679" y="293487"/>
                </a:cubicBezTo>
                <a:cubicBezTo>
                  <a:pt x="697329" y="296766"/>
                  <a:pt x="675545" y="284586"/>
                  <a:pt x="668986" y="267720"/>
                </a:cubicBezTo>
                <a:cubicBezTo>
                  <a:pt x="661959" y="249684"/>
                  <a:pt x="682806" y="244063"/>
                  <a:pt x="695923" y="247810"/>
                </a:cubicBezTo>
                <a:cubicBezTo>
                  <a:pt x="746284" y="262568"/>
                  <a:pt x="796411" y="236567"/>
                  <a:pt x="848413" y="257649"/>
                </a:cubicBezTo>
                <a:cubicBezTo>
                  <a:pt x="835295" y="205647"/>
                  <a:pt x="806952" y="182926"/>
                  <a:pt x="747690" y="175664"/>
                </a:cubicBezTo>
                <a:cubicBezTo>
                  <a:pt x="725437" y="172854"/>
                  <a:pt x="702248" y="177070"/>
                  <a:pt x="683040" y="162078"/>
                </a:cubicBezTo>
                <a:cubicBezTo>
                  <a:pt x="672030" y="153413"/>
                  <a:pt x="659616" y="143106"/>
                  <a:pt x="668283" y="127177"/>
                </a:cubicBezTo>
                <a:cubicBezTo>
                  <a:pt x="674373" y="115933"/>
                  <a:pt x="687491" y="115933"/>
                  <a:pt x="698266" y="119682"/>
                </a:cubicBezTo>
                <a:cubicBezTo>
                  <a:pt x="746519" y="136313"/>
                  <a:pt x="796880" y="142403"/>
                  <a:pt x="847241" y="148494"/>
                </a:cubicBezTo>
                <a:cubicBezTo>
                  <a:pt x="854972" y="149430"/>
                  <a:pt x="863637" y="152476"/>
                  <a:pt x="872305" y="137015"/>
                </a:cubicBezTo>
                <a:cubicBezTo>
                  <a:pt x="778141" y="111951"/>
                  <a:pt x="688662" y="76347"/>
                  <a:pt x="591921" y="62527"/>
                </a:cubicBezTo>
                <a:cubicBezTo>
                  <a:pt x="593327" y="55969"/>
                  <a:pt x="594732" y="49410"/>
                  <a:pt x="596138" y="42852"/>
                </a:cubicBezTo>
                <a:cubicBezTo>
                  <a:pt x="671796" y="52220"/>
                  <a:pt x="747456" y="61590"/>
                  <a:pt x="843025" y="73303"/>
                </a:cubicBezTo>
                <a:cubicBezTo>
                  <a:pt x="784231" y="36058"/>
                  <a:pt x="728717" y="48473"/>
                  <a:pt x="685149" y="15446"/>
                </a:cubicBezTo>
                <a:cubicBezTo>
                  <a:pt x="693347" y="2914"/>
                  <a:pt x="703244" y="-249"/>
                  <a:pt x="713492" y="15"/>
                </a:cubicBezTo>
                <a:close/>
              </a:path>
            </a:pathLst>
          </a:custGeom>
        </p:spPr>
      </p:pic>
      <p:graphicFrame>
        <p:nvGraphicFramePr>
          <p:cNvPr id="34" name="Content Placeholder 5">
            <a:extLst>
              <a:ext uri="{FF2B5EF4-FFF2-40B4-BE49-F238E27FC236}">
                <a16:creationId xmlns:a16="http://schemas.microsoft.com/office/drawing/2014/main" id="{AE420643-2AC2-73C9-3B67-BCD3654002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5167360"/>
              </p:ext>
            </p:extLst>
          </p:nvPr>
        </p:nvGraphicFramePr>
        <p:xfrm>
          <a:off x="620485" y="1083076"/>
          <a:ext cx="6315815" cy="39150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6" name="Picture 15" descr="A collage of men wearing suits&#10;&#10;Description automatically generated">
            <a:extLst>
              <a:ext uri="{FF2B5EF4-FFF2-40B4-BE49-F238E27FC236}">
                <a16:creationId xmlns:a16="http://schemas.microsoft.com/office/drawing/2014/main" id="{86DF7F28-CED8-C0D5-20A0-59889F75D76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10" y="4465468"/>
            <a:ext cx="6171191" cy="23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510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63DBAA-14E6-34F5-7CB3-73B3F5E8F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8"/>
            <a:ext cx="4620584" cy="11946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Fast Facts</a:t>
            </a:r>
          </a:p>
        </p:txBody>
      </p:sp>
      <p:pic>
        <p:nvPicPr>
          <p:cNvPr id="5" name="Picture 4" descr="A group of coins on a table&#10;&#10;Description automatically generated">
            <a:extLst>
              <a:ext uri="{FF2B5EF4-FFF2-40B4-BE49-F238E27FC236}">
                <a16:creationId xmlns:a16="http://schemas.microsoft.com/office/drawing/2014/main" id="{82AB4513-3983-E0DA-D5B1-FB2A6FA9C1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0" r="2441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12EF05-2ABC-B27E-9AD2-AECBC49C7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2" y="2274277"/>
            <a:ext cx="6749142" cy="384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540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2929F-DCC3-6F26-EE31-FA84BCD21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Connect to Data Source</a:t>
            </a:r>
          </a:p>
        </p:txBody>
      </p:sp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FF101B4A-A636-5CFD-824C-62BCBF42E9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803" y="1580095"/>
            <a:ext cx="7394565" cy="396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789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5">
            <a:extLst>
              <a:ext uri="{FF2B5EF4-FFF2-40B4-BE49-F238E27FC236}">
                <a16:creationId xmlns:a16="http://schemas.microsoft.com/office/drawing/2014/main" id="{7C3DB6CE-B855-4AD2-8FB5-3C271542CE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screen shot of a graph&#10;&#10;Description automatically generated">
            <a:extLst>
              <a:ext uri="{FF2B5EF4-FFF2-40B4-BE49-F238E27FC236}">
                <a16:creationId xmlns:a16="http://schemas.microsoft.com/office/drawing/2014/main" id="{115045BC-9484-BB97-8BA7-CB611DF0BA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6" r="1" b="1"/>
          <a:stretch/>
        </p:blipFill>
        <p:spPr>
          <a:xfrm>
            <a:off x="-1219" y="-9"/>
            <a:ext cx="1219169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62929F-DCC3-6F26-EE31-FA84BCD21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3157"/>
            <a:ext cx="4797354" cy="31030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Build Data views(Sheets)</a:t>
            </a:r>
          </a:p>
        </p:txBody>
      </p:sp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5FFB3E66-DA12-59BD-7904-85BBD69DEF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05" b="-2"/>
          <a:stretch/>
        </p:blipFill>
        <p:spPr>
          <a:xfrm>
            <a:off x="5710839" y="10"/>
            <a:ext cx="6481158" cy="4216177"/>
          </a:xfrm>
          <a:custGeom>
            <a:avLst/>
            <a:gdLst/>
            <a:ahLst/>
            <a:cxnLst/>
            <a:rect l="l" t="t" r="r" b="b"/>
            <a:pathLst>
              <a:path w="6481158" h="4216187">
                <a:moveTo>
                  <a:pt x="159680" y="0"/>
                </a:moveTo>
                <a:lnTo>
                  <a:pt x="6481158" y="0"/>
                </a:lnTo>
                <a:lnTo>
                  <a:pt x="6481158" y="4216187"/>
                </a:lnTo>
                <a:lnTo>
                  <a:pt x="629980" y="4216187"/>
                </a:lnTo>
                <a:lnTo>
                  <a:pt x="640174" y="4153970"/>
                </a:lnTo>
                <a:cubicBezTo>
                  <a:pt x="646054" y="4115040"/>
                  <a:pt x="652738" y="4076730"/>
                  <a:pt x="663954" y="4042035"/>
                </a:cubicBezTo>
                <a:lnTo>
                  <a:pt x="674575" y="4017890"/>
                </a:lnTo>
                <a:lnTo>
                  <a:pt x="542646" y="3860429"/>
                </a:lnTo>
                <a:cubicBezTo>
                  <a:pt x="583801" y="3777846"/>
                  <a:pt x="628876" y="3834526"/>
                  <a:pt x="664457" y="3800021"/>
                </a:cubicBezTo>
                <a:cubicBezTo>
                  <a:pt x="663366" y="3791627"/>
                  <a:pt x="663436" y="3781009"/>
                  <a:pt x="662932" y="3771718"/>
                </a:cubicBezTo>
                <a:lnTo>
                  <a:pt x="659568" y="3757935"/>
                </a:lnTo>
                <a:lnTo>
                  <a:pt x="653777" y="3747325"/>
                </a:lnTo>
                <a:lnTo>
                  <a:pt x="610074" y="3705028"/>
                </a:lnTo>
                <a:cubicBezTo>
                  <a:pt x="514097" y="3608961"/>
                  <a:pt x="528640" y="3588143"/>
                  <a:pt x="655821" y="3445525"/>
                </a:cubicBezTo>
                <a:cubicBezTo>
                  <a:pt x="668503" y="3431228"/>
                  <a:pt x="677664" y="3418102"/>
                  <a:pt x="683811" y="3405686"/>
                </a:cubicBezTo>
                <a:lnTo>
                  <a:pt x="687152" y="3393684"/>
                </a:lnTo>
                <a:lnTo>
                  <a:pt x="681564" y="3363918"/>
                </a:lnTo>
                <a:lnTo>
                  <a:pt x="658589" y="3279721"/>
                </a:lnTo>
                <a:lnTo>
                  <a:pt x="655534" y="3274732"/>
                </a:lnTo>
                <a:cubicBezTo>
                  <a:pt x="645154" y="3256804"/>
                  <a:pt x="636025" y="3236251"/>
                  <a:pt x="633009" y="3204655"/>
                </a:cubicBezTo>
                <a:lnTo>
                  <a:pt x="633086" y="3198166"/>
                </a:lnTo>
                <a:lnTo>
                  <a:pt x="627259" y="3181568"/>
                </a:lnTo>
                <a:cubicBezTo>
                  <a:pt x="591590" y="3088781"/>
                  <a:pt x="548194" y="3020054"/>
                  <a:pt x="504281" y="3024678"/>
                </a:cubicBezTo>
                <a:cubicBezTo>
                  <a:pt x="548490" y="2798901"/>
                  <a:pt x="548490" y="2798901"/>
                  <a:pt x="381209" y="2810127"/>
                </a:cubicBezTo>
                <a:cubicBezTo>
                  <a:pt x="440862" y="2658988"/>
                  <a:pt x="439766" y="2624324"/>
                  <a:pt x="360893" y="2596949"/>
                </a:cubicBezTo>
                <a:cubicBezTo>
                  <a:pt x="284957" y="2570407"/>
                  <a:pt x="201795" y="2575904"/>
                  <a:pt x="130872" y="2524080"/>
                </a:cubicBezTo>
                <a:cubicBezTo>
                  <a:pt x="188851" y="2335317"/>
                  <a:pt x="200302" y="2130710"/>
                  <a:pt x="328878" y="2014028"/>
                </a:cubicBezTo>
                <a:cubicBezTo>
                  <a:pt x="349137" y="1995898"/>
                  <a:pt x="361422" y="1940125"/>
                  <a:pt x="347033" y="1914129"/>
                </a:cubicBezTo>
                <a:cubicBezTo>
                  <a:pt x="295996" y="1817105"/>
                  <a:pt x="357685" y="1592503"/>
                  <a:pt x="208894" y="1606217"/>
                </a:cubicBezTo>
                <a:cubicBezTo>
                  <a:pt x="190525" y="1607581"/>
                  <a:pt x="173015" y="1590108"/>
                  <a:pt x="186488" y="1556554"/>
                </a:cubicBezTo>
                <a:cubicBezTo>
                  <a:pt x="232768" y="1442049"/>
                  <a:pt x="172886" y="1463610"/>
                  <a:pt x="135933" y="1459414"/>
                </a:cubicBezTo>
                <a:cubicBezTo>
                  <a:pt x="91212" y="1454776"/>
                  <a:pt x="42622" y="1511622"/>
                  <a:pt x="0" y="1466109"/>
                </a:cubicBezTo>
                <a:cubicBezTo>
                  <a:pt x="7764" y="1405223"/>
                  <a:pt x="43366" y="1397333"/>
                  <a:pt x="67782" y="1372761"/>
                </a:cubicBezTo>
                <a:cubicBezTo>
                  <a:pt x="139132" y="1300280"/>
                  <a:pt x="196704" y="1221065"/>
                  <a:pt x="195632" y="1080052"/>
                </a:cubicBezTo>
                <a:cubicBezTo>
                  <a:pt x="194930" y="966113"/>
                  <a:pt x="199455" y="864105"/>
                  <a:pt x="97391" y="854014"/>
                </a:cubicBezTo>
                <a:cubicBezTo>
                  <a:pt x="81355" y="852486"/>
                  <a:pt x="72717" y="839840"/>
                  <a:pt x="69223" y="821285"/>
                </a:cubicBezTo>
                <a:cubicBezTo>
                  <a:pt x="80177" y="799992"/>
                  <a:pt x="90624" y="778040"/>
                  <a:pt x="103649" y="760897"/>
                </a:cubicBezTo>
                <a:cubicBezTo>
                  <a:pt x="147404" y="704450"/>
                  <a:pt x="160670" y="633687"/>
                  <a:pt x="171912" y="560313"/>
                </a:cubicBezTo>
                <a:cubicBezTo>
                  <a:pt x="179151" y="513531"/>
                  <a:pt x="187860" y="467166"/>
                  <a:pt x="206354" y="423850"/>
                </a:cubicBezTo>
                <a:cubicBezTo>
                  <a:pt x="217619" y="397046"/>
                  <a:pt x="231961" y="375704"/>
                  <a:pt x="250397" y="361124"/>
                </a:cubicBezTo>
                <a:cubicBezTo>
                  <a:pt x="266451" y="347903"/>
                  <a:pt x="270868" y="334407"/>
                  <a:pt x="259101" y="314763"/>
                </a:cubicBezTo>
                <a:cubicBezTo>
                  <a:pt x="225826" y="258432"/>
                  <a:pt x="211109" y="191375"/>
                  <a:pt x="229198" y="104693"/>
                </a:cubicBezTo>
                <a:cubicBezTo>
                  <a:pt x="234668" y="78523"/>
                  <a:pt x="229657" y="58007"/>
                  <a:pt x="214459" y="52392"/>
                </a:cubicBezTo>
                <a:cubicBezTo>
                  <a:pt x="198643" y="46345"/>
                  <a:pt x="185640" y="36363"/>
                  <a:pt x="174580" y="23688"/>
                </a:cubicBezTo>
                <a:close/>
              </a:path>
            </a:pathLst>
          </a:custGeom>
        </p:spPr>
      </p:pic>
      <p:pic>
        <p:nvPicPr>
          <p:cNvPr id="12" name="Picture 11" descr="A map of a city&#10;&#10;Description automatically generated">
            <a:extLst>
              <a:ext uri="{FF2B5EF4-FFF2-40B4-BE49-F238E27FC236}">
                <a16:creationId xmlns:a16="http://schemas.microsoft.com/office/drawing/2014/main" id="{5558002B-8076-8DFB-D031-BA7AA129C69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9" r="4" b="22516"/>
          <a:stretch/>
        </p:blipFill>
        <p:spPr>
          <a:xfrm>
            <a:off x="5078138" y="4323898"/>
            <a:ext cx="4101827" cy="2534102"/>
          </a:xfrm>
          <a:custGeom>
            <a:avLst/>
            <a:gdLst/>
            <a:ahLst/>
            <a:cxnLst/>
            <a:rect l="l" t="t" r="r" b="b"/>
            <a:pathLst>
              <a:path w="4101827" h="2534102">
                <a:moveTo>
                  <a:pt x="1237396" y="0"/>
                </a:moveTo>
                <a:lnTo>
                  <a:pt x="4101827" y="0"/>
                </a:lnTo>
                <a:lnTo>
                  <a:pt x="4101827" y="2534102"/>
                </a:lnTo>
                <a:lnTo>
                  <a:pt x="0" y="2534102"/>
                </a:lnTo>
                <a:lnTo>
                  <a:pt x="21866" y="2503631"/>
                </a:lnTo>
                <a:cubicBezTo>
                  <a:pt x="198424" y="2253521"/>
                  <a:pt x="293791" y="2086461"/>
                  <a:pt x="295356" y="2078512"/>
                </a:cubicBezTo>
                <a:cubicBezTo>
                  <a:pt x="324070" y="1929470"/>
                  <a:pt x="404358" y="1848602"/>
                  <a:pt x="476494" y="1754977"/>
                </a:cubicBezTo>
                <a:cubicBezTo>
                  <a:pt x="539304" y="1672931"/>
                  <a:pt x="606320" y="1585980"/>
                  <a:pt x="629662" y="1466193"/>
                </a:cubicBezTo>
                <a:cubicBezTo>
                  <a:pt x="660486" y="1307325"/>
                  <a:pt x="563420" y="1455147"/>
                  <a:pt x="542839" y="1401940"/>
                </a:cubicBezTo>
                <a:cubicBezTo>
                  <a:pt x="578841" y="1314777"/>
                  <a:pt x="636193" y="1228627"/>
                  <a:pt x="649254" y="1136180"/>
                </a:cubicBezTo>
                <a:cubicBezTo>
                  <a:pt x="695846" y="801928"/>
                  <a:pt x="810580" y="538800"/>
                  <a:pt x="987553" y="313308"/>
                </a:cubicBezTo>
                <a:cubicBezTo>
                  <a:pt x="1038303" y="248170"/>
                  <a:pt x="1069946" y="145770"/>
                  <a:pt x="1141096" y="112922"/>
                </a:cubicBezTo>
                <a:cubicBezTo>
                  <a:pt x="1175680" y="97203"/>
                  <a:pt x="1199891" y="73126"/>
                  <a:pt x="1217455" y="43683"/>
                </a:cubicBezTo>
                <a:close/>
              </a:path>
            </a:pathLst>
          </a:custGeom>
        </p:spPr>
      </p:pic>
      <p:pic>
        <p:nvPicPr>
          <p:cNvPr id="14" name="Picture 13" descr="A screen shot of a graph&#10;&#10;Description automatically generated">
            <a:extLst>
              <a:ext uri="{FF2B5EF4-FFF2-40B4-BE49-F238E27FC236}">
                <a16:creationId xmlns:a16="http://schemas.microsoft.com/office/drawing/2014/main" id="{93D61FCA-5065-621F-B58F-9A7F9B010E4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63" r="24361" b="4"/>
          <a:stretch/>
        </p:blipFill>
        <p:spPr>
          <a:xfrm>
            <a:off x="9307676" y="4323902"/>
            <a:ext cx="2884327" cy="253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963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irror buildings">
            <a:extLst>
              <a:ext uri="{FF2B5EF4-FFF2-40B4-BE49-F238E27FC236}">
                <a16:creationId xmlns:a16="http://schemas.microsoft.com/office/drawing/2014/main" id="{CA7CC47F-E0E7-5901-5095-3D8A49471A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ED3A8-05E2-3FB3-44F8-216D769F5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599944"/>
            <a:ext cx="3438906" cy="94055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700" b="1" dirty="0"/>
              <a:t>Kindly refer to the Tableau file for more information on building of views</a:t>
            </a:r>
          </a:p>
        </p:txBody>
      </p:sp>
    </p:spTree>
    <p:extLst>
      <p:ext uri="{BB962C8B-B14F-4D97-AF65-F5344CB8AC3E}">
        <p14:creationId xmlns:p14="http://schemas.microsoft.com/office/powerpoint/2010/main" val="1904248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9BB3A3FF-8EE3-498B-8C43-57F2DE9A2A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2929F-DCC3-6F26-EE31-FA84BCD21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604" y="821048"/>
            <a:ext cx="3090345" cy="33463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9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Enhance the views(Sheets)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2983B4D-AA9E-4FCA-A321-B873627932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29184" y="1"/>
            <a:ext cx="2446384" cy="5777808"/>
            <a:chOff x="329184" y="1"/>
            <a:chExt cx="2446384" cy="5777808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2432161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2446384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679731"/>
            <a:ext cx="7682293" cy="56628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89330E05-AFBA-EB8F-57FD-422D8E947F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87" r="35543" b="1"/>
          <a:stretch/>
        </p:blipFill>
        <p:spPr>
          <a:xfrm>
            <a:off x="996362" y="972235"/>
            <a:ext cx="3434321" cy="5047735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A7FDF197-29B0-DBD8-B6A4-2493885D18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9" r="5645" b="-4"/>
          <a:stretch/>
        </p:blipFill>
        <p:spPr>
          <a:xfrm>
            <a:off x="4683639" y="972236"/>
            <a:ext cx="3383280" cy="241401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8F2F4EA8-583C-8E27-EB6F-5A0496ACDA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4" r="9065"/>
          <a:stretch/>
        </p:blipFill>
        <p:spPr>
          <a:xfrm>
            <a:off x="4689525" y="3605954"/>
            <a:ext cx="3377394" cy="241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888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1416</TotalTime>
  <Words>966</Words>
  <Application>Microsoft Office PowerPoint</Application>
  <PresentationFormat>Widescreen</PresentationFormat>
  <Paragraphs>117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Arial</vt:lpstr>
      <vt:lpstr>Bahnschrift SemiLight</vt:lpstr>
      <vt:lpstr>Cabin-semi-bold</vt:lpstr>
      <vt:lpstr>Calibri</vt:lpstr>
      <vt:lpstr>Calibri Light</vt:lpstr>
      <vt:lpstr>Cooper Black</vt:lpstr>
      <vt:lpstr>Corbel</vt:lpstr>
      <vt:lpstr>SourceSansPro</vt:lpstr>
      <vt:lpstr>Wingdings</vt:lpstr>
      <vt:lpstr>YouTube Sans</vt:lpstr>
      <vt:lpstr>Office Theme</vt:lpstr>
      <vt:lpstr>Tableau Project: AirBnB |Case Study using Tableau   </vt:lpstr>
      <vt:lpstr>Goal:</vt:lpstr>
      <vt:lpstr>Process Flow:</vt:lpstr>
      <vt:lpstr>What is Airbnb?</vt:lpstr>
      <vt:lpstr>Fast Facts</vt:lpstr>
      <vt:lpstr>Connect to Data Source</vt:lpstr>
      <vt:lpstr>Build Data views(Sheets)</vt:lpstr>
      <vt:lpstr>PowerPoint Presentation</vt:lpstr>
      <vt:lpstr>Enhance the views(Sheets)</vt:lpstr>
      <vt:lpstr> What kind of rooms are rented the most?</vt:lpstr>
      <vt:lpstr> Which neighborhood is most preferred?</vt:lpstr>
      <vt:lpstr> Which neighborhood has the most listing?</vt:lpstr>
      <vt:lpstr> Which property type generated the most revenue?</vt:lpstr>
      <vt:lpstr> How is the price over the Hosts started hosting guests?</vt:lpstr>
      <vt:lpstr>Create and Organize Dashboards</vt:lpstr>
      <vt:lpstr>Insight</vt:lpstr>
      <vt:lpstr>Insight</vt:lpstr>
      <vt:lpstr>Create Story: NYC House Rentals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Tableau Project: AirBnB |Case Study using Tableau   </dc:title>
  <dc:creator>Franklin Anozie</dc:creator>
  <cp:lastModifiedBy>Franklin Anozie</cp:lastModifiedBy>
  <cp:revision>3</cp:revision>
  <dcterms:created xsi:type="dcterms:W3CDTF">2023-10-02T00:56:01Z</dcterms:created>
  <dcterms:modified xsi:type="dcterms:W3CDTF">2023-10-03T00:32:11Z</dcterms:modified>
</cp:coreProperties>
</file>

<file path=docProps/thumbnail.jpeg>
</file>